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336" r:id="rId3"/>
    <p:sldId id="312" r:id="rId4"/>
    <p:sldId id="319" r:id="rId5"/>
    <p:sldId id="324" r:id="rId6"/>
    <p:sldId id="339" r:id="rId7"/>
    <p:sldId id="344" r:id="rId8"/>
    <p:sldId id="340" r:id="rId9"/>
    <p:sldId id="345" r:id="rId10"/>
    <p:sldId id="303" r:id="rId11"/>
    <p:sldId id="341" r:id="rId12"/>
    <p:sldId id="335" r:id="rId13"/>
  </p:sldIdLst>
  <p:sldSz cx="12192000" cy="6858000"/>
  <p:notesSz cx="6858000" cy="9144000"/>
  <p:embeddedFontLst>
    <p:embeddedFont>
      <p:font typeface="Calibri Light" panose="020F0302020204030204" pitchFamily="34" charset="0"/>
      <p:regular r:id="rId16"/>
      <p: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Qanelas SemiBold" panose="00000700000000000000" pitchFamily="50" charset="-52"/>
      <p:bold r:id="rId22"/>
    </p:embeddedFont>
    <p:embeddedFont>
      <p:font typeface="Yu Gothic UI Semibold" panose="020B0700000000000000" pitchFamily="34" charset="-128"/>
      <p:bold r:id="rId23"/>
    </p:embeddedFont>
    <p:embeddedFont>
      <p:font typeface="Qanelas Light Italic" panose="00000400000000000000" pitchFamily="50" charset="-52"/>
      <p:regular r:id="rId24"/>
    </p:embeddedFont>
    <p:embeddedFont>
      <p:font typeface="Qanelas Medium" panose="00000600000000000000" pitchFamily="50" charset="-52"/>
      <p:regular r:id="rId25"/>
    </p:embeddedFont>
    <p:embeddedFont>
      <p:font typeface="Helvetica" panose="020B0604020202020204" pitchFamily="34" charset="0"/>
      <p:regular r:id="rId26"/>
      <p:bold r:id="rId27"/>
      <p:italic r:id="rId28"/>
      <p:boldItalic r:id="rId29"/>
    </p:embeddedFont>
    <p:embeddedFont>
      <p:font typeface="Qanelas Bold" panose="00000800000000000000" pitchFamily="50" charset="-52"/>
      <p:bold r:id="rId30"/>
    </p:embeddedFont>
    <p:embeddedFont>
      <p:font typeface="Qanelas Light" panose="00000400000000000000" pitchFamily="50" charset="-52"/>
      <p:regular r:id="rId31"/>
    </p:embeddedFont>
    <p:embeddedFont>
      <p:font typeface="Qanelas ExtraBold" panose="00000900000000000000" pitchFamily="50" charset="-52"/>
      <p:bold r:id="rId32"/>
    </p:embeddedFont>
    <p:embeddedFont>
      <p:font typeface="Qanelas" panose="00000500000000000000" pitchFamily="50" charset="-52"/>
      <p:regular r:id="rId33"/>
    </p:embeddedFont>
    <p:embeddedFont>
      <p:font typeface="Qanelas Heavy" panose="00000A00000000000000" pitchFamily="50" charset="-52"/>
      <p:bold r:id="rId3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B635"/>
    <a:srgbClr val="202832"/>
    <a:srgbClr val="F86484"/>
    <a:srgbClr val="33CDFF"/>
    <a:srgbClr val="A7D73D"/>
    <a:srgbClr val="FF9D31"/>
    <a:srgbClr val="F08B15"/>
    <a:srgbClr val="FBBA38"/>
    <a:srgbClr val="F2DB2E"/>
    <a:srgbClr val="FFA2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Темный стиль 1 — акцент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Темный стиль 1 — акцент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459" autoAdjust="0"/>
    <p:restoredTop sz="96370" autoAdjust="0"/>
  </p:normalViewPr>
  <p:slideViewPr>
    <p:cSldViewPr snapToGrid="0">
      <p:cViewPr>
        <p:scale>
          <a:sx n="100" d="100"/>
          <a:sy n="100" d="100"/>
        </p:scale>
        <p:origin x="504" y="4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B1D8974-5054-46BD-893F-9DDBFB5894F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98A4D1B-7CDD-497D-B208-AAA93C112A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835EAD-60F5-4F61-87BA-1A821EE955D1}" type="datetimeFigureOut">
              <a:rPr lang="ru-RU" smtClean="0"/>
              <a:pPr/>
              <a:t>16.08.2017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7735C15-D721-4DF4-B50D-1135AE85B3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F00DD7-A257-41B3-B213-C211B186DF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1A7024-6AB5-4512-AA20-B5167D6F8B2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938779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E093A6-CE26-447A-9A0A-1D07AC59F3E7}" type="datetimeFigureOut">
              <a:rPr lang="ru-RU" smtClean="0"/>
              <a:pPr/>
              <a:t>16.08.2017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16A75E-E4AE-40D4-9A29-53F88D3EA49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80494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9132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5856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068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3445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2" y="1709743"/>
            <a:ext cx="1051560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2" y="4589467"/>
            <a:ext cx="105156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3483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0813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9" y="365128"/>
            <a:ext cx="10515601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92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92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0258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7860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9024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9" y="987428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90" y="2057401"/>
            <a:ext cx="39322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3478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9" y="987428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90" y="2057401"/>
            <a:ext cx="39322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4050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>
                <a:lumMod val="50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2" y="365128"/>
            <a:ext cx="105156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1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4" y="6356355"/>
            <a:ext cx="4114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1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3365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3.wdp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3.jpg"/><Relationship Id="rId5" Type="http://schemas.openxmlformats.org/officeDocument/2006/relationships/image" Target="../media/image6.png"/><Relationship Id="rId10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.png"/><Relationship Id="rId5" Type="http://schemas.openxmlformats.org/officeDocument/2006/relationships/image" Target="../media/image6.png"/><Relationship Id="rId10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3.wdp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3.wdp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3.wdp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24.png"/><Relationship Id="rId2" Type="http://schemas.openxmlformats.org/officeDocument/2006/relationships/image" Target="../media/image3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6.png"/><Relationship Id="rId15" Type="http://schemas.openxmlformats.org/officeDocument/2006/relationships/image" Target="../media/image27.png"/><Relationship Id="rId10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Изображение 14">
            <a:extLst>
              <a:ext uri="{FF2B5EF4-FFF2-40B4-BE49-F238E27FC236}">
                <a16:creationId xmlns:a16="http://schemas.microsoft.com/office/drawing/2014/main" id="{7899AC52-7B16-4FB0-A254-68C4EBD2FE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514"/>
          <a:stretch/>
        </p:blipFill>
        <p:spPr>
          <a:xfrm>
            <a:off x="7036309" y="0"/>
            <a:ext cx="5155691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6369" y="1295787"/>
            <a:ext cx="5234831" cy="1288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4800" b="1" dirty="0">
                <a:solidFill>
                  <a:schemeClr val="bg1"/>
                </a:solidFill>
                <a:latin typeface="Qanelas Heavy" panose="00000A00000000000000" pitchFamily="50" charset="-52"/>
              </a:rPr>
              <a:t>ЯН</a:t>
            </a:r>
          </a:p>
          <a:p>
            <a:pPr>
              <a:lnSpc>
                <a:spcPct val="80000"/>
              </a:lnSpc>
            </a:pPr>
            <a:r>
              <a:rPr lang="ru-RU" sz="4800" b="1" dirty="0">
                <a:solidFill>
                  <a:schemeClr val="bg1"/>
                </a:solidFill>
                <a:latin typeface="Qanelas Heavy" panose="00000A00000000000000" pitchFamily="50" charset="-52"/>
              </a:rPr>
              <a:t>БИЛЯЛОВ</a:t>
            </a:r>
            <a:endParaRPr lang="en-US" sz="4400" b="1" dirty="0">
              <a:solidFill>
                <a:schemeClr val="bg1"/>
              </a:solidFill>
              <a:latin typeface="Qanelas Heavy" panose="00000A00000000000000" pitchFamily="50" charset="-52"/>
            </a:endParaRPr>
          </a:p>
        </p:txBody>
      </p:sp>
      <p:pic>
        <p:nvPicPr>
          <p:cNvPr id="10" name="Изображение 16">
            <a:extLst>
              <a:ext uri="{FF2B5EF4-FFF2-40B4-BE49-F238E27FC236}">
                <a16:creationId xmlns:a16="http://schemas.microsoft.com/office/drawing/2014/main" id="{DB281F46-A969-415E-92E7-B4707D7D6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68" y="4381501"/>
            <a:ext cx="2651243" cy="827268"/>
          </a:xfrm>
          <a:prstGeom prst="rect">
            <a:avLst/>
          </a:prstGeom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BB80ED21-1601-46FD-9538-3DB3C9FE0AF8}"/>
              </a:ext>
            </a:extLst>
          </p:cNvPr>
          <p:cNvGrpSpPr/>
          <p:nvPr/>
        </p:nvGrpSpPr>
        <p:grpSpPr>
          <a:xfrm>
            <a:off x="556369" y="5887082"/>
            <a:ext cx="5933502" cy="479899"/>
            <a:chOff x="3789105" y="6054908"/>
            <a:chExt cx="5933502" cy="479899"/>
          </a:xfrm>
        </p:grpSpPr>
        <p:grpSp>
          <p:nvGrpSpPr>
            <p:cNvPr id="12" name="Группа 11">
              <a:extLst>
                <a:ext uri="{FF2B5EF4-FFF2-40B4-BE49-F238E27FC236}">
                  <a16:creationId xmlns:a16="http://schemas.microsoft.com/office/drawing/2014/main" id="{9D3A2CAB-B3B2-46D3-A0A2-52985C043021}"/>
                </a:ext>
              </a:extLst>
            </p:cNvPr>
            <p:cNvGrpSpPr/>
            <p:nvPr/>
          </p:nvGrpSpPr>
          <p:grpSpPr>
            <a:xfrm>
              <a:off x="3789105" y="6098874"/>
              <a:ext cx="3607522" cy="381675"/>
              <a:chOff x="3261753" y="6014650"/>
              <a:chExt cx="4173344" cy="441538"/>
            </a:xfrm>
          </p:grpSpPr>
          <p:pic>
            <p:nvPicPr>
              <p:cNvPr id="16" name="logo.png" descr="logo.png">
                <a:extLst>
                  <a:ext uri="{FF2B5EF4-FFF2-40B4-BE49-F238E27FC236}">
                    <a16:creationId xmlns:a16="http://schemas.microsoft.com/office/drawing/2014/main" id="{87A575AB-3056-4E41-8BDE-6D9BBCE99A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tretch>
                <a:fillRect/>
              </a:stretch>
            </p:blipFill>
            <p:spPr>
              <a:xfrm>
                <a:off x="6218809" y="6145826"/>
                <a:ext cx="1216288" cy="2098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" name="ME-RII-2-RGB.png" descr="ME-RII-2-RGB.png">
                <a:extLst>
                  <a:ext uri="{FF2B5EF4-FFF2-40B4-BE49-F238E27FC236}">
                    <a16:creationId xmlns:a16="http://schemas.microsoft.com/office/drawing/2014/main" id="{2739CC36-EBC6-46E5-88F9-B1071D1151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rcRect t="1" r="50119" b="8018"/>
              <a:stretch/>
            </p:blipFill>
            <p:spPr>
              <a:xfrm>
                <a:off x="5140476" y="6141104"/>
                <a:ext cx="813131" cy="229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8" name="Sputnik_logo.svg.png" descr="Sputnik_logo.svg.png">
                <a:extLst>
                  <a:ext uri="{FF2B5EF4-FFF2-40B4-BE49-F238E27FC236}">
                    <a16:creationId xmlns:a16="http://schemas.microsoft.com/office/drawing/2014/main" id="{921542B2-C429-4FA2-A0B0-2B5EA72F25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biLevel thresh="50000"/>
                <a:extLst/>
              </a:blip>
              <a:stretch>
                <a:fillRect/>
              </a:stretch>
            </p:blipFill>
            <p:spPr>
              <a:xfrm>
                <a:off x="3261753" y="6014650"/>
                <a:ext cx="508226" cy="44153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" name="Рисунок 18">
                <a:extLst>
                  <a:ext uri="{FF2B5EF4-FFF2-40B4-BE49-F238E27FC236}">
                    <a16:creationId xmlns:a16="http://schemas.microsoft.com/office/drawing/2014/main" id="{D62D282F-899D-4F29-92C8-9DCB3CDBBD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2484" y="6115192"/>
                <a:ext cx="881060" cy="240456"/>
              </a:xfrm>
              <a:prstGeom prst="rect">
                <a:avLst/>
              </a:prstGeom>
            </p:spPr>
          </p:pic>
        </p:grpSp>
        <p:pic>
          <p:nvPicPr>
            <p:cNvPr id="13" name="Picture 2" descr="Картинки по запросу фрии логотип png">
              <a:extLst>
                <a:ext uri="{FF2B5EF4-FFF2-40B4-BE49-F238E27FC236}">
                  <a16:creationId xmlns:a16="http://schemas.microsoft.com/office/drawing/2014/main" id="{1AF4864C-CBCA-4C07-B017-48A46D1683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2742" y="6212265"/>
              <a:ext cx="880499" cy="247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5AA206FF-094A-4D94-9C15-487E45251E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29" t="19375" r="68603" b="19860"/>
            <a:stretch/>
          </p:blipFill>
          <p:spPr>
            <a:xfrm>
              <a:off x="8716002" y="6054908"/>
              <a:ext cx="595632" cy="46797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B6E155-CC30-4F54-94F2-A19158A32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2708" y="6054908"/>
              <a:ext cx="479899" cy="479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690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B11A130-C7E8-4FF9-AE5A-CA05EBF05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992" y="514846"/>
            <a:ext cx="6343154" cy="6343154"/>
          </a:xfrm>
          <a:prstGeom prst="rect">
            <a:avLst/>
          </a:prstGeom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C71FA48D-AB12-4934-AA64-F1BA8FECCE72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9</a:t>
            </a: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. КОМАНДА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FCD6318-2D34-4552-A3C4-BA5903759049}"/>
              </a:ext>
            </a:extLst>
          </p:cNvPr>
          <p:cNvSpPr/>
          <p:nvPr/>
        </p:nvSpPr>
        <p:spPr>
          <a:xfrm>
            <a:off x="1877260" y="1542659"/>
            <a:ext cx="187743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Qanelas ExtraBold" panose="00000900000000000000" pitchFamily="50" charset="-52"/>
              </a:rPr>
              <a:t>Ян </a:t>
            </a:r>
            <a:r>
              <a:rPr lang="ru-RU" sz="2400" b="1" dirty="0" err="1">
                <a:solidFill>
                  <a:schemeClr val="bg1"/>
                </a:solidFill>
                <a:latin typeface="Qanelas ExtraBold" panose="00000900000000000000" pitchFamily="50" charset="-52"/>
              </a:rPr>
              <a:t>Билялов</a:t>
            </a:r>
            <a:r>
              <a:rPr lang="ru-RU" sz="2400" b="1" dirty="0">
                <a:solidFill>
                  <a:schemeClr val="bg1"/>
                </a:solidFill>
                <a:latin typeface="Qanelas ExtraBold" panose="00000900000000000000" pitchFamily="50" charset="-52"/>
              </a:rPr>
              <a:t> </a:t>
            </a:r>
          </a:p>
          <a:p>
            <a:r>
              <a:rPr lang="ru-RU" dirty="0">
                <a:solidFill>
                  <a:schemeClr val="bg1"/>
                </a:solidFill>
                <a:latin typeface="Qanelas Medium" panose="00000600000000000000" pitchFamily="50" charset="-52"/>
              </a:rPr>
              <a:t>сооснователь, </a:t>
            </a:r>
            <a:endParaRPr lang="en-US" dirty="0">
              <a:solidFill>
                <a:schemeClr val="bg1"/>
              </a:solidFill>
              <a:latin typeface="Qanelas Medium" panose="00000600000000000000" pitchFamily="50" charset="-52"/>
            </a:endParaRPr>
          </a:p>
          <a:p>
            <a:r>
              <a:rPr lang="en-US" dirty="0">
                <a:solidFill>
                  <a:schemeClr val="bg1"/>
                </a:solidFill>
                <a:latin typeface="Qanelas Medium" panose="00000600000000000000" pitchFamily="50" charset="-52"/>
              </a:rPr>
              <a:t>CEO </a:t>
            </a:r>
            <a:r>
              <a:rPr lang="ru-RU" dirty="0">
                <a:solidFill>
                  <a:schemeClr val="bg1"/>
                </a:solidFill>
                <a:latin typeface="Qanelas Medium" panose="00000600000000000000" pitchFamily="50" charset="-52"/>
              </a:rPr>
              <a:t>проекта</a:t>
            </a:r>
            <a:endParaRPr lang="ru-RU" dirty="0">
              <a:latin typeface="Qanelas Medium" panose="00000600000000000000" pitchFamily="50" charset="-52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3E964C2C-EE09-463F-80DD-83320D9F133D}"/>
              </a:ext>
            </a:extLst>
          </p:cNvPr>
          <p:cNvSpPr/>
          <p:nvPr/>
        </p:nvSpPr>
        <p:spPr>
          <a:xfrm>
            <a:off x="1877260" y="3039012"/>
            <a:ext cx="307648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Qanelas ExtraBold" panose="00000900000000000000" pitchFamily="50" charset="-52"/>
              </a:rPr>
              <a:t>Владимир Шарапов </a:t>
            </a:r>
          </a:p>
          <a:p>
            <a:r>
              <a:rPr lang="ru-RU" b="1" dirty="0">
                <a:solidFill>
                  <a:schemeClr val="bg1"/>
                </a:solidFill>
                <a:latin typeface="Qanelas Medium" panose="00000600000000000000" pitchFamily="50" charset="-52"/>
              </a:rPr>
              <a:t>сооснователь, финансы, </a:t>
            </a:r>
          </a:p>
          <a:p>
            <a:r>
              <a:rPr lang="ru-RU" b="1" dirty="0">
                <a:solidFill>
                  <a:schemeClr val="bg1"/>
                </a:solidFill>
                <a:latin typeface="Qanelas Medium" panose="00000600000000000000" pitchFamily="50" charset="-52"/>
              </a:rPr>
              <a:t>управление</a:t>
            </a:r>
            <a:endParaRPr lang="ru-RU" dirty="0">
              <a:latin typeface="Qanelas Medium" panose="00000600000000000000" pitchFamily="50" charset="-52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FB94AE7-4E79-40ED-ABA7-C9A5CAC01211}"/>
              </a:ext>
            </a:extLst>
          </p:cNvPr>
          <p:cNvSpPr/>
          <p:nvPr/>
        </p:nvSpPr>
        <p:spPr>
          <a:xfrm>
            <a:off x="5415942" y="3457330"/>
            <a:ext cx="333531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ru-RU" sz="2000" dirty="0">
                <a:solidFill>
                  <a:srgbClr val="FFC000"/>
                </a:solidFill>
                <a:latin typeface="Qanelas ExtraBold" panose="00000900000000000000" pitchFamily="50" charset="-52"/>
                <a:ea typeface="Helvetica Light" charset="0"/>
                <a:cs typeface="Helvetica Light" charset="0"/>
              </a:rPr>
              <a:t>работают большинство членов команды вместе</a:t>
            </a:r>
            <a:r>
              <a:rPr lang="en-US" sz="2000" dirty="0">
                <a:solidFill>
                  <a:srgbClr val="FFC000"/>
                </a:solidFill>
                <a:latin typeface="Qanelas ExtraBold" panose="00000900000000000000" pitchFamily="50" charset="-52"/>
                <a:ea typeface="Helvetica Light" charset="0"/>
                <a:cs typeface="Helvetica Light" charset="0"/>
              </a:rPr>
              <a:t>, </a:t>
            </a:r>
            <a:endParaRPr lang="ru-RU" sz="2000" dirty="0">
              <a:solidFill>
                <a:srgbClr val="FFC000"/>
              </a:solidFill>
              <a:latin typeface="Qanelas ExtraBold" panose="00000900000000000000" pitchFamily="50" charset="-52"/>
              <a:ea typeface="Helvetica Light" charset="0"/>
              <a:cs typeface="Helvetica Light" charset="0"/>
            </a:endParaRPr>
          </a:p>
          <a:p>
            <a:pPr>
              <a:lnSpc>
                <a:spcPct val="80000"/>
              </a:lnSpc>
            </a:pPr>
            <a:r>
              <a:rPr lang="ru-RU" sz="2000" dirty="0">
                <a:solidFill>
                  <a:srgbClr val="FFC000"/>
                </a:solidFill>
                <a:latin typeface="Qanelas ExtraBold" panose="00000900000000000000" pitchFamily="50" charset="-52"/>
                <a:ea typeface="Helvetica Light" charset="0"/>
                <a:cs typeface="Helvetica Light" charset="0"/>
              </a:rPr>
              <a:t>а сооснователи в бизнесе с прошлого века</a:t>
            </a:r>
            <a:endParaRPr lang="ru-RU" sz="2400" dirty="0">
              <a:solidFill>
                <a:srgbClr val="FFC000"/>
              </a:solidFill>
              <a:latin typeface="Qanelas ExtraBold" panose="00000900000000000000" pitchFamily="50" charset="-52"/>
              <a:ea typeface="Helvetica Light" charset="0"/>
              <a:cs typeface="Helvetica Light" charset="0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855A5DB8-D4BE-4F2F-B9FF-7FEEB28F60E9}"/>
              </a:ext>
            </a:extLst>
          </p:cNvPr>
          <p:cNvGrpSpPr/>
          <p:nvPr/>
        </p:nvGrpSpPr>
        <p:grpSpPr>
          <a:xfrm>
            <a:off x="944228" y="6054908"/>
            <a:ext cx="10032424" cy="479899"/>
            <a:chOff x="1090731" y="6054908"/>
            <a:chExt cx="10032424" cy="479899"/>
          </a:xfrm>
        </p:grpSpPr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id="{C2AE7500-50DB-4233-AF97-5BB309AC1C04}"/>
                </a:ext>
              </a:extLst>
            </p:cNvPr>
            <p:cNvGrpSpPr/>
            <p:nvPr/>
          </p:nvGrpSpPr>
          <p:grpSpPr>
            <a:xfrm>
              <a:off x="1090731" y="6098059"/>
              <a:ext cx="5391201" cy="381675"/>
              <a:chOff x="140150" y="6013708"/>
              <a:chExt cx="6236785" cy="441538"/>
            </a:xfrm>
          </p:grpSpPr>
          <p:pic>
            <p:nvPicPr>
              <p:cNvPr id="28" name="logo.png" descr="logo.png">
                <a:extLst>
                  <a:ext uri="{FF2B5EF4-FFF2-40B4-BE49-F238E27FC236}">
                    <a16:creationId xmlns:a16="http://schemas.microsoft.com/office/drawing/2014/main" id="{B4EB9656-36E9-40E0-8F6C-4AD4D00912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tretch>
                <a:fillRect/>
              </a:stretch>
            </p:blipFill>
            <p:spPr>
              <a:xfrm>
                <a:off x="5160647" y="6146346"/>
                <a:ext cx="1216288" cy="2098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9" name="ME-RII-2-RGB.png" descr="ME-RII-2-RGB.png">
                <a:extLst>
                  <a:ext uri="{FF2B5EF4-FFF2-40B4-BE49-F238E27FC236}">
                    <a16:creationId xmlns:a16="http://schemas.microsoft.com/office/drawing/2014/main" id="{16F37939-FF97-473D-A977-AEB24A6F7A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rcRect t="1" r="50119" b="8018"/>
              <a:stretch/>
            </p:blipFill>
            <p:spPr>
              <a:xfrm>
                <a:off x="3462947" y="6141626"/>
                <a:ext cx="813131" cy="229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1" name="Sputnik_logo.svg.png" descr="Sputnik_logo.svg.png">
                <a:extLst>
                  <a:ext uri="{FF2B5EF4-FFF2-40B4-BE49-F238E27FC236}">
                    <a16:creationId xmlns:a16="http://schemas.microsoft.com/office/drawing/2014/main" id="{34EF4A96-D92F-4F68-BA40-84534CB554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biLevel thresh="50000"/>
                <a:extLst/>
              </a:blip>
              <a:stretch>
                <a:fillRect/>
              </a:stretch>
            </p:blipFill>
            <p:spPr>
              <a:xfrm>
                <a:off x="140150" y="6013708"/>
                <a:ext cx="508226" cy="44153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7" name="Рисунок 36">
                <a:extLst>
                  <a:ext uri="{FF2B5EF4-FFF2-40B4-BE49-F238E27FC236}">
                    <a16:creationId xmlns:a16="http://schemas.microsoft.com/office/drawing/2014/main" id="{4BE87E39-58FB-4790-A3BE-9AD74303F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7614" y="6131030"/>
                <a:ext cx="881060" cy="240456"/>
              </a:xfrm>
              <a:prstGeom prst="rect">
                <a:avLst/>
              </a:prstGeom>
            </p:spPr>
          </p:pic>
        </p:grpSp>
        <p:pic>
          <p:nvPicPr>
            <p:cNvPr id="23" name="Picture 2" descr="Картинки по запросу фрии логотип png">
              <a:extLst>
                <a:ext uri="{FF2B5EF4-FFF2-40B4-BE49-F238E27FC236}">
                  <a16:creationId xmlns:a16="http://schemas.microsoft.com/office/drawing/2014/main" id="{8A1BA0EC-93B3-4DB2-8C69-19141A997D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0800" y="6208634"/>
              <a:ext cx="880499" cy="247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1A763FF8-3223-4AEF-B649-DFCC54448C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29" t="19375" r="68603" b="19860"/>
            <a:stretch/>
          </p:blipFill>
          <p:spPr>
            <a:xfrm>
              <a:off x="9265496" y="6054908"/>
              <a:ext cx="595632" cy="467975"/>
            </a:xfrm>
            <a:prstGeom prst="rect">
              <a:avLst/>
            </a:prstGeom>
          </p:spPr>
        </p:pic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48F0C5D7-7E2F-491C-B8F7-F69924ACC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3256" y="6054908"/>
              <a:ext cx="479899" cy="479899"/>
            </a:xfrm>
            <a:prstGeom prst="rect">
              <a:avLst/>
            </a:prstGeom>
          </p:spPr>
        </p:pic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476666-7B60-4175-B0E7-8144BBF5275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08" y="1637909"/>
            <a:ext cx="715236" cy="715236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763FE801-C0BB-41D2-8397-5B846C5BE69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08" y="3134262"/>
            <a:ext cx="715236" cy="715236"/>
          </a:xfrm>
          <a:prstGeom prst="rect">
            <a:avLst/>
          </a:prstGeom>
        </p:spPr>
      </p:pic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AFA947EC-3272-4880-9B72-25000ACFD9FF}"/>
              </a:ext>
            </a:extLst>
          </p:cNvPr>
          <p:cNvSpPr/>
          <p:nvPr/>
        </p:nvSpPr>
        <p:spPr>
          <a:xfrm>
            <a:off x="5284045" y="1089541"/>
            <a:ext cx="4311048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600" dirty="0">
                <a:solidFill>
                  <a:srgbClr val="FBB635"/>
                </a:solidFill>
                <a:latin typeface="Qanelas Heavy" panose="00000A00000000000000" pitchFamily="50" charset="-52"/>
              </a:rPr>
              <a:t>10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0BC4EA02-6EE4-42C6-9B06-7F44EF32F6E5}"/>
              </a:ext>
            </a:extLst>
          </p:cNvPr>
          <p:cNvSpPr/>
          <p:nvPr/>
        </p:nvSpPr>
        <p:spPr>
          <a:xfrm rot="16200000">
            <a:off x="7035500" y="1611716"/>
            <a:ext cx="203859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8000" dirty="0">
                <a:solidFill>
                  <a:srgbClr val="FBB635"/>
                </a:solidFill>
                <a:latin typeface="Qanelas Bold" panose="00000800000000000000" pitchFamily="50" charset="-52"/>
              </a:rPr>
              <a:t>лет</a:t>
            </a:r>
            <a:endParaRPr lang="ru-RU" sz="8000" dirty="0">
              <a:solidFill>
                <a:srgbClr val="FBB635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9B9C4E1-C713-44C2-BAF9-5C134E4101C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11" y="4422026"/>
            <a:ext cx="993230" cy="993230"/>
          </a:xfrm>
          <a:prstGeom prst="rect">
            <a:avLst/>
          </a:prstGeom>
        </p:spPr>
      </p:pic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287AB97B-23AC-4AC3-8925-EE947B21A9BC}"/>
              </a:ext>
            </a:extLst>
          </p:cNvPr>
          <p:cNvSpPr/>
          <p:nvPr/>
        </p:nvSpPr>
        <p:spPr>
          <a:xfrm>
            <a:off x="1877260" y="4526253"/>
            <a:ext cx="257314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Qanelas ExtraBold" panose="00000900000000000000" pitchFamily="50" charset="-52"/>
              </a:rPr>
              <a:t>Разработчики</a:t>
            </a:r>
          </a:p>
          <a:p>
            <a:r>
              <a:rPr lang="en-US" b="1" dirty="0">
                <a:solidFill>
                  <a:schemeClr val="bg1"/>
                </a:solidFill>
                <a:latin typeface="Qanelas Medium" panose="00000600000000000000" pitchFamily="50" charset="-52"/>
              </a:rPr>
              <a:t>Android, IOS, </a:t>
            </a:r>
            <a:r>
              <a:rPr lang="ru-RU" b="1" dirty="0">
                <a:solidFill>
                  <a:schemeClr val="bg1"/>
                </a:solidFill>
                <a:latin typeface="Qanelas Medium" panose="00000600000000000000" pitchFamily="50" charset="-52"/>
              </a:rPr>
              <a:t>дизайн, </a:t>
            </a:r>
          </a:p>
          <a:p>
            <a:r>
              <a:rPr lang="ru-RU" b="1" dirty="0">
                <a:solidFill>
                  <a:schemeClr val="bg1"/>
                </a:solidFill>
                <a:latin typeface="Qanelas Medium" panose="00000600000000000000" pitchFamily="50" charset="-52"/>
              </a:rPr>
              <a:t>сервер, маркетинг</a:t>
            </a:r>
            <a:endParaRPr lang="ru-RU" dirty="0">
              <a:latin typeface="Qanelas Medium" panose="000006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6273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740341" y="2188175"/>
            <a:ext cx="2096471" cy="2067242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C000"/>
                </a:solidFill>
                <a:latin typeface="Qanelas Bold" panose="00000800000000000000" pitchFamily="50" charset="-52"/>
              </a:rPr>
              <a:t>$</a:t>
            </a:r>
            <a:r>
              <a:rPr lang="ru-RU" sz="3200" dirty="0">
                <a:solidFill>
                  <a:srgbClr val="FFC000"/>
                </a:solidFill>
                <a:latin typeface="Qanelas Bold" panose="00000800000000000000" pitchFamily="50" charset="-52"/>
              </a:rPr>
              <a:t> 100К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45675F2-1D09-4874-B4F9-B7BC9A26300D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825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10</a:t>
            </a: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. ПРЕДЛОЖЕНИЕ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7" name="Скругленный прямоугольник 6">
            <a:extLst>
              <a:ext uri="{FF2B5EF4-FFF2-40B4-BE49-F238E27FC236}">
                <a16:creationId xmlns:a16="http://schemas.microsoft.com/office/drawing/2014/main" id="{A403689E-4657-43A4-A4C7-264A03E81964}"/>
              </a:ext>
            </a:extLst>
          </p:cNvPr>
          <p:cNvSpPr/>
          <p:nvPr/>
        </p:nvSpPr>
        <p:spPr>
          <a:xfrm>
            <a:off x="3672498" y="2193824"/>
            <a:ext cx="2090742" cy="2061593"/>
          </a:xfrm>
          <a:prstGeom prst="ellipse">
            <a:avLst/>
          </a:prstGeom>
          <a:noFill/>
          <a:ln w="76200">
            <a:solidFill>
              <a:srgbClr val="33C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33CDFF"/>
                </a:solidFill>
                <a:latin typeface="Qanelas Bold" panose="00000800000000000000" pitchFamily="50" charset="-52"/>
              </a:rPr>
              <a:t>5%</a:t>
            </a:r>
            <a:endParaRPr lang="ru-RU" sz="3200" dirty="0">
              <a:solidFill>
                <a:srgbClr val="33CDFF"/>
              </a:solidFill>
              <a:latin typeface="Qanelas Bold" panose="00000800000000000000" pitchFamily="50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FAC410-B96B-4A0F-BF96-A2DFBC812463}"/>
              </a:ext>
            </a:extLst>
          </p:cNvPr>
          <p:cNvSpPr txBox="1"/>
          <p:nvPr/>
        </p:nvSpPr>
        <p:spPr>
          <a:xfrm>
            <a:off x="1294690" y="4469271"/>
            <a:ext cx="9877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Qanelas Bold" panose="00000800000000000000" pitchFamily="50" charset="-52"/>
              </a:rPr>
              <a:t>Angel</a:t>
            </a: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Qanelas Bold" panose="00000800000000000000" pitchFamily="50" charset="-52"/>
              </a:rPr>
              <a:t>round</a:t>
            </a: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D81375-47CD-40E0-AC43-EE82C5EF0C1C}"/>
              </a:ext>
            </a:extLst>
          </p:cNvPr>
          <p:cNvSpPr txBox="1"/>
          <p:nvPr/>
        </p:nvSpPr>
        <p:spPr>
          <a:xfrm>
            <a:off x="3858800" y="4469271"/>
            <a:ext cx="1693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</a:rPr>
              <a:t>Доля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</a:rPr>
              <a:t>инвестора</a:t>
            </a:r>
          </a:p>
        </p:txBody>
      </p:sp>
      <p:sp>
        <p:nvSpPr>
          <p:cNvPr id="21" name="Скругленный прямоугольник 6">
            <a:extLst>
              <a:ext uri="{FF2B5EF4-FFF2-40B4-BE49-F238E27FC236}">
                <a16:creationId xmlns:a16="http://schemas.microsoft.com/office/drawing/2014/main" id="{0761421A-A849-49EA-9CAA-F1D52F84EE72}"/>
              </a:ext>
            </a:extLst>
          </p:cNvPr>
          <p:cNvSpPr/>
          <p:nvPr/>
        </p:nvSpPr>
        <p:spPr>
          <a:xfrm>
            <a:off x="8185693" y="2188175"/>
            <a:ext cx="2090742" cy="2061593"/>
          </a:xfrm>
          <a:prstGeom prst="ellipse">
            <a:avLst/>
          </a:prstGeom>
          <a:solidFill>
            <a:srgbClr val="F86484"/>
          </a:solidFill>
          <a:ln w="76200">
            <a:solidFill>
              <a:srgbClr val="F864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rgbClr val="202832"/>
                </a:solidFill>
                <a:latin typeface="Qanelas Bold" panose="00000800000000000000" pitchFamily="50" charset="-52"/>
              </a:rPr>
              <a:t>₽ 1</a:t>
            </a:r>
            <a:r>
              <a:rPr lang="en-US" sz="3200" dirty="0">
                <a:solidFill>
                  <a:srgbClr val="202832"/>
                </a:solidFill>
                <a:latin typeface="Qanelas Bold" panose="00000800000000000000" pitchFamily="50" charset="-52"/>
              </a:rPr>
              <a:t>9</a:t>
            </a:r>
            <a:r>
              <a:rPr lang="ru-RU" sz="3200" dirty="0">
                <a:solidFill>
                  <a:srgbClr val="202832"/>
                </a:solidFill>
                <a:latin typeface="Qanelas Bold" panose="00000800000000000000" pitchFamily="50" charset="-52"/>
              </a:rPr>
              <a:t>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9C1863-10CB-4804-89A8-5D8759809AC8}"/>
              </a:ext>
            </a:extLst>
          </p:cNvPr>
          <p:cNvSpPr txBox="1"/>
          <p:nvPr/>
        </p:nvSpPr>
        <p:spPr>
          <a:xfrm>
            <a:off x="7705648" y="4618939"/>
            <a:ext cx="3152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</a:rPr>
              <a:t>Версии: десктоп, </a:t>
            </a:r>
            <a:r>
              <a:rPr lang="en-US" sz="2000" dirty="0" err="1">
                <a:solidFill>
                  <a:schemeClr val="bg1"/>
                </a:solidFill>
                <a:latin typeface="Qanelas Bold" panose="00000800000000000000" pitchFamily="50" charset="-52"/>
              </a:rPr>
              <a:t>SmartTV</a:t>
            </a:r>
            <a:r>
              <a:rPr lang="en-US" sz="2000" dirty="0">
                <a:solidFill>
                  <a:schemeClr val="bg1"/>
                </a:solidFill>
                <a:latin typeface="Qanelas Bold" panose="00000800000000000000" pitchFamily="50" charset="-52"/>
              </a:rPr>
              <a:t>, web</a:t>
            </a: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</a:rPr>
              <a:t>, платформа для разработчиков</a:t>
            </a:r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FBC24288-4F28-45DC-A03F-6847959EAF93}"/>
              </a:ext>
            </a:extLst>
          </p:cNvPr>
          <p:cNvGrpSpPr/>
          <p:nvPr/>
        </p:nvGrpSpPr>
        <p:grpSpPr>
          <a:xfrm>
            <a:off x="944228" y="6054908"/>
            <a:ext cx="10032424" cy="479899"/>
            <a:chOff x="1090731" y="6054908"/>
            <a:chExt cx="10032424" cy="479899"/>
          </a:xfrm>
        </p:grpSpPr>
        <p:grpSp>
          <p:nvGrpSpPr>
            <p:cNvPr id="27" name="Группа 26">
              <a:extLst>
                <a:ext uri="{FF2B5EF4-FFF2-40B4-BE49-F238E27FC236}">
                  <a16:creationId xmlns:a16="http://schemas.microsoft.com/office/drawing/2014/main" id="{E292F275-FC23-4689-8AE7-3E299A6D426D}"/>
                </a:ext>
              </a:extLst>
            </p:cNvPr>
            <p:cNvGrpSpPr/>
            <p:nvPr/>
          </p:nvGrpSpPr>
          <p:grpSpPr>
            <a:xfrm>
              <a:off x="1090731" y="6098059"/>
              <a:ext cx="5391201" cy="381675"/>
              <a:chOff x="140150" y="6013708"/>
              <a:chExt cx="6236785" cy="441538"/>
            </a:xfrm>
          </p:grpSpPr>
          <p:pic>
            <p:nvPicPr>
              <p:cNvPr id="31" name="logo.png" descr="logo.png">
                <a:extLst>
                  <a:ext uri="{FF2B5EF4-FFF2-40B4-BE49-F238E27FC236}">
                    <a16:creationId xmlns:a16="http://schemas.microsoft.com/office/drawing/2014/main" id="{4E359E46-81C7-40DC-8910-225C05C2F5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tretch>
                <a:fillRect/>
              </a:stretch>
            </p:blipFill>
            <p:spPr>
              <a:xfrm>
                <a:off x="5160647" y="6146346"/>
                <a:ext cx="1216288" cy="2098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2" name="ME-RII-2-RGB.png" descr="ME-RII-2-RGB.png">
                <a:extLst>
                  <a:ext uri="{FF2B5EF4-FFF2-40B4-BE49-F238E27FC236}">
                    <a16:creationId xmlns:a16="http://schemas.microsoft.com/office/drawing/2014/main" id="{745C9930-2BF7-4D51-ABE8-5E401F2AAB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rcRect t="1" r="50119" b="8018"/>
              <a:stretch/>
            </p:blipFill>
            <p:spPr>
              <a:xfrm>
                <a:off x="3462947" y="6141626"/>
                <a:ext cx="813131" cy="229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3" name="Sputnik_logo.svg.png" descr="Sputnik_logo.svg.png">
                <a:extLst>
                  <a:ext uri="{FF2B5EF4-FFF2-40B4-BE49-F238E27FC236}">
                    <a16:creationId xmlns:a16="http://schemas.microsoft.com/office/drawing/2014/main" id="{CB991697-58C0-419C-A2B8-0F1868537D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biLevel thresh="50000"/>
                <a:extLst/>
              </a:blip>
              <a:stretch>
                <a:fillRect/>
              </a:stretch>
            </p:blipFill>
            <p:spPr>
              <a:xfrm>
                <a:off x="140150" y="6013708"/>
                <a:ext cx="508226" cy="44153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4" name="Рисунок 33">
                <a:extLst>
                  <a:ext uri="{FF2B5EF4-FFF2-40B4-BE49-F238E27FC236}">
                    <a16:creationId xmlns:a16="http://schemas.microsoft.com/office/drawing/2014/main" id="{26FA1C56-84C0-4567-97CA-8D79EF591C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7614" y="6131030"/>
                <a:ext cx="881060" cy="240456"/>
              </a:xfrm>
              <a:prstGeom prst="rect">
                <a:avLst/>
              </a:prstGeom>
            </p:spPr>
          </p:pic>
        </p:grpSp>
        <p:pic>
          <p:nvPicPr>
            <p:cNvPr id="28" name="Picture 2" descr="Картинки по запросу фрии логотип png">
              <a:extLst>
                <a:ext uri="{FF2B5EF4-FFF2-40B4-BE49-F238E27FC236}">
                  <a16:creationId xmlns:a16="http://schemas.microsoft.com/office/drawing/2014/main" id="{0011F5F0-0931-431E-A97B-DE4B56DC9A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0800" y="6208634"/>
              <a:ext cx="880499" cy="247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8B9227EB-EB32-4CAF-9E7C-703E1FACF2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29" t="19375" r="68603" b="19860"/>
            <a:stretch/>
          </p:blipFill>
          <p:spPr>
            <a:xfrm>
              <a:off x="9265496" y="6054908"/>
              <a:ext cx="595632" cy="467975"/>
            </a:xfrm>
            <a:prstGeom prst="rect">
              <a:avLst/>
            </a:prstGeom>
          </p:spPr>
        </p:pic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6E2873B3-D597-4CDF-A117-EC4E0318A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3256" y="6054908"/>
              <a:ext cx="479899" cy="479899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FB1A1B7-664F-4C5B-898C-7A5816926614}"/>
              </a:ext>
            </a:extLst>
          </p:cNvPr>
          <p:cNvSpPr txBox="1"/>
          <p:nvPr/>
        </p:nvSpPr>
        <p:spPr>
          <a:xfrm>
            <a:off x="6211553" y="1321084"/>
            <a:ext cx="1925487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300" dirty="0">
                <a:solidFill>
                  <a:srgbClr val="899DB7"/>
                </a:solidFill>
                <a:latin typeface="Qanelas Light" panose="00000400000000000000" pitchFamily="50" charset="-52"/>
              </a:rPr>
              <a:t>{</a:t>
            </a:r>
            <a:endParaRPr lang="ru-RU" sz="24300" dirty="0">
              <a:solidFill>
                <a:srgbClr val="899DB7"/>
              </a:solidFill>
              <a:latin typeface="Qanelas Light" panose="000004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04449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93F5552-4F6D-46EC-BFB7-AD70F479FAC2}"/>
              </a:ext>
            </a:extLst>
          </p:cNvPr>
          <p:cNvSpPr/>
          <p:nvPr/>
        </p:nvSpPr>
        <p:spPr>
          <a:xfrm>
            <a:off x="2246852" y="3877681"/>
            <a:ext cx="7610475" cy="1224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ru-RU" sz="4400" dirty="0">
                <a:solidFill>
                  <a:schemeClr val="bg1"/>
                </a:solidFill>
                <a:latin typeface="Qanelas ExtraBold" panose="00000900000000000000" pitchFamily="50" charset="-52"/>
              </a:rPr>
              <a:t>Ян </a:t>
            </a:r>
            <a:r>
              <a:rPr lang="ru-RU" sz="4400" dirty="0" err="1">
                <a:solidFill>
                  <a:schemeClr val="bg1"/>
                </a:solidFill>
                <a:latin typeface="Qanelas ExtraBold" panose="00000900000000000000" pitchFamily="50" charset="-52"/>
              </a:rPr>
              <a:t>Билялов</a:t>
            </a:r>
            <a:endParaRPr lang="ru-RU" sz="4400" dirty="0">
              <a:solidFill>
                <a:schemeClr val="bg1"/>
              </a:solidFill>
              <a:latin typeface="Qanelas ExtraBold" panose="00000900000000000000" pitchFamily="50" charset="-52"/>
            </a:endParaRPr>
          </a:p>
          <a:p>
            <a:pPr algn="ctr">
              <a:lnSpc>
                <a:spcPct val="80000"/>
              </a:lnSpc>
            </a:pPr>
            <a:r>
              <a:rPr lang="tr-TR" sz="28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yan@mob1.biz</a:t>
            </a:r>
            <a:r>
              <a:rPr lang="en-US" sz="28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tr-TR" sz="2800" b="1" u="sng" dirty="0">
                <a:solidFill>
                  <a:srgbClr val="FBB635"/>
                </a:solidFill>
                <a:latin typeface="Helvetica" charset="0"/>
                <a:ea typeface="Helvetica" charset="0"/>
                <a:cs typeface="Helvetica" charset="0"/>
              </a:rPr>
              <a:t>mob1.biz</a:t>
            </a:r>
            <a:endParaRPr lang="en-US" sz="2800" u="sng" dirty="0">
              <a:solidFill>
                <a:srgbClr val="FBB635"/>
              </a:solidFill>
              <a:latin typeface="Qanelas SemiBold" panose="00000700000000000000" pitchFamily="50" charset="-52"/>
            </a:endParaRPr>
          </a:p>
          <a:p>
            <a:pPr>
              <a:lnSpc>
                <a:spcPct val="80000"/>
              </a:lnSpc>
            </a:pPr>
            <a:endParaRPr lang="ru-RU" sz="2000" b="1" dirty="0">
              <a:latin typeface="Qanelas ExtraBold" panose="00000900000000000000" pitchFamily="50" charset="-52"/>
            </a:endParaRPr>
          </a:p>
        </p:txBody>
      </p:sp>
      <p:pic>
        <p:nvPicPr>
          <p:cNvPr id="5" name="Изображение 16">
            <a:extLst>
              <a:ext uri="{FF2B5EF4-FFF2-40B4-BE49-F238E27FC236}">
                <a16:creationId xmlns:a16="http://schemas.microsoft.com/office/drawing/2014/main" id="{9659559E-8B49-4E11-BADB-8C4009D56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713" y="5889194"/>
            <a:ext cx="1428751" cy="445814"/>
          </a:xfrm>
          <a:prstGeom prst="rect">
            <a:avLst/>
          </a:prstGeom>
        </p:spPr>
      </p:pic>
      <p:pic>
        <p:nvPicPr>
          <p:cNvPr id="7" name="Изображение 18">
            <a:extLst>
              <a:ext uri="{FF2B5EF4-FFF2-40B4-BE49-F238E27FC236}">
                <a16:creationId xmlns:a16="http://schemas.microsoft.com/office/drawing/2014/main" id="{6DB2960D-41C0-4334-BFE9-1E5EA455A3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963" y="1390650"/>
            <a:ext cx="2018252" cy="201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2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BBA38"/>
            </a:gs>
            <a:gs pos="0">
              <a:srgbClr val="F08B15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C00AEB67-B51D-41E8-81D9-E71E903DB201}"/>
              </a:ext>
            </a:extLst>
          </p:cNvPr>
          <p:cNvSpPr txBox="1">
            <a:spLocks/>
          </p:cNvSpPr>
          <p:nvPr/>
        </p:nvSpPr>
        <p:spPr>
          <a:xfrm>
            <a:off x="2404073" y="4560866"/>
            <a:ext cx="6814591" cy="7569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3600" dirty="0">
                <a:latin typeface="Qanelas ExtraBold" panose="00000900000000000000" pitchFamily="50" charset="-52"/>
              </a:rPr>
              <a:t>Connecting people &amp; machines</a:t>
            </a:r>
            <a:endParaRPr lang="ru-RU" sz="3600" dirty="0">
              <a:latin typeface="Qanelas ExtraBold" panose="00000900000000000000" pitchFamily="50" charset="-52"/>
            </a:endParaRPr>
          </a:p>
        </p:txBody>
      </p:sp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82175B6A-5951-4211-AF8B-5F6C1BBB5BA0}"/>
              </a:ext>
            </a:extLst>
          </p:cNvPr>
          <p:cNvSpPr txBox="1">
            <a:spLocks/>
          </p:cNvSpPr>
          <p:nvPr/>
        </p:nvSpPr>
        <p:spPr>
          <a:xfrm>
            <a:off x="3434314" y="5182120"/>
            <a:ext cx="5107963" cy="859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ru-RU" sz="1600" dirty="0">
                <a:latin typeface="Qanelas Bold" panose="00000800000000000000" pitchFamily="50" charset="-52"/>
              </a:rPr>
              <a:t>общение с любыми </a:t>
            </a:r>
            <a:r>
              <a:rPr lang="ru-RU" sz="1600" dirty="0" err="1">
                <a:latin typeface="Qanelas Bold" panose="00000800000000000000" pitchFamily="50" charset="-52"/>
              </a:rPr>
              <a:t>IoT</a:t>
            </a:r>
            <a:r>
              <a:rPr lang="ru-RU" sz="1600" dirty="0">
                <a:latin typeface="Qanelas Bold" panose="00000800000000000000" pitchFamily="50" charset="-52"/>
              </a:rPr>
              <a:t> устройствами </a:t>
            </a:r>
            <a:endParaRPr lang="en-US" sz="1600" dirty="0">
              <a:latin typeface="Qanelas Bold" panose="00000800000000000000" pitchFamily="50" charset="-52"/>
            </a:endParaRPr>
          </a:p>
          <a:p>
            <a:pPr algn="ctr">
              <a:lnSpc>
                <a:spcPct val="80000"/>
              </a:lnSpc>
            </a:pPr>
            <a:r>
              <a:rPr lang="ru-RU" sz="1600" dirty="0">
                <a:latin typeface="Qanelas Bold" panose="00000800000000000000" pitchFamily="50" charset="-52"/>
              </a:rPr>
              <a:t>из одного приложения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B51C71A-A2B6-4A6A-A0D9-AD1D29DB3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129" y="661432"/>
            <a:ext cx="2612477" cy="338531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F21A6C6-4867-493B-8C87-D4D445AC12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969"/>
          <a:stretch/>
        </p:blipFill>
        <p:spPr>
          <a:xfrm>
            <a:off x="-9813" y="728793"/>
            <a:ext cx="3520479" cy="421054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9C4A3210-FD2E-44A6-B7B2-83DB11840BD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295" t="2567" r="59" b="-2567"/>
          <a:stretch/>
        </p:blipFill>
        <p:spPr>
          <a:xfrm>
            <a:off x="8112070" y="205407"/>
            <a:ext cx="4079930" cy="427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16789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BBA38"/>
            </a:gs>
            <a:gs pos="0">
              <a:srgbClr val="F08B15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3F45494-3DB0-4DE2-BA89-081AF05358BE}"/>
              </a:ext>
            </a:extLst>
          </p:cNvPr>
          <p:cNvSpPr/>
          <p:nvPr/>
        </p:nvSpPr>
        <p:spPr>
          <a:xfrm>
            <a:off x="1750320" y="2004002"/>
            <a:ext cx="4532493" cy="275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ru-RU" sz="2000" dirty="0">
                <a:latin typeface="Qanelas Bold" panose="00000800000000000000" pitchFamily="50" charset="-52"/>
              </a:rPr>
              <a:t>2017 – 8,5 млрд. </a:t>
            </a:r>
            <a:r>
              <a:rPr lang="en-US" sz="2000" dirty="0">
                <a:latin typeface="Qanelas Bold" panose="00000800000000000000" pitchFamily="50" charset="-52"/>
              </a:rPr>
              <a:t>IoT-</a:t>
            </a:r>
            <a:r>
              <a:rPr lang="ru-RU" sz="2000" dirty="0">
                <a:latin typeface="Qanelas Bold" panose="00000800000000000000" pitchFamily="50" charset="-52"/>
              </a:rPr>
              <a:t>устройств</a:t>
            </a:r>
          </a:p>
          <a:p>
            <a:pPr>
              <a:lnSpc>
                <a:spcPct val="80000"/>
              </a:lnSpc>
            </a:pPr>
            <a:r>
              <a:rPr lang="ru-RU" sz="2000" dirty="0">
                <a:latin typeface="Qanelas Bold" panose="00000800000000000000" pitchFamily="50" charset="-52"/>
              </a:rPr>
              <a:t>2020 – до 50 млрд. </a:t>
            </a:r>
            <a:r>
              <a:rPr lang="en-US" sz="2000" dirty="0">
                <a:latin typeface="Qanelas Bold" panose="00000800000000000000" pitchFamily="50" charset="-52"/>
              </a:rPr>
              <a:t>IoT-</a:t>
            </a:r>
            <a:r>
              <a:rPr lang="ru-RU" sz="2000" dirty="0">
                <a:latin typeface="Qanelas Bold" panose="00000800000000000000" pitchFamily="50" charset="-52"/>
              </a:rPr>
              <a:t>устройств</a:t>
            </a:r>
          </a:p>
          <a:p>
            <a:pPr>
              <a:lnSpc>
                <a:spcPct val="80000"/>
              </a:lnSpc>
              <a:spcAft>
                <a:spcPts val="1800"/>
              </a:spcAft>
            </a:pPr>
            <a:endParaRPr lang="ru-RU" sz="2000" dirty="0">
              <a:latin typeface="Qanelas Bold" panose="00000800000000000000" pitchFamily="50" charset="-52"/>
            </a:endParaRPr>
          </a:p>
          <a:p>
            <a:pPr>
              <a:lnSpc>
                <a:spcPct val="80000"/>
              </a:lnSpc>
              <a:spcAft>
                <a:spcPts val="1800"/>
              </a:spcAft>
            </a:pPr>
            <a:endParaRPr lang="en-US" sz="2000" dirty="0"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  <a:p>
            <a:pPr>
              <a:lnSpc>
                <a:spcPct val="80000"/>
              </a:lnSpc>
              <a:spcAft>
                <a:spcPts val="1800"/>
              </a:spcAft>
            </a:pPr>
            <a:r>
              <a:rPr lang="ru-RU" sz="2000" dirty="0"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Нужно устанавливать много приложений, для каждого устройства - </a:t>
            </a:r>
            <a:r>
              <a:rPr lang="ru-RU" sz="2000" u="sng" dirty="0"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своё</a:t>
            </a:r>
          </a:p>
          <a:p>
            <a:pPr>
              <a:lnSpc>
                <a:spcPct val="80000"/>
              </a:lnSpc>
              <a:spcAft>
                <a:spcPts val="1800"/>
              </a:spcAft>
            </a:pPr>
            <a:endParaRPr lang="ru-RU" sz="2000" dirty="0">
              <a:latin typeface="Qanelas Medium" panose="00000600000000000000" pitchFamily="50" charset="-52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D382C58F-79F7-4C68-97B9-5D837FC3A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08" y="717488"/>
            <a:ext cx="5902002" cy="353593"/>
          </a:xfrm>
        </p:spPr>
        <p:txBody>
          <a:bodyPr>
            <a:noAutofit/>
          </a:bodyPr>
          <a:lstStyle/>
          <a:p>
            <a:pPr>
              <a:lnSpc>
                <a:spcPct val="70000"/>
              </a:lnSpc>
            </a:pPr>
            <a:r>
              <a:rPr lang="ru-RU" sz="3600" dirty="0">
                <a:latin typeface="Qanelas Heavy" panose="00000A00000000000000" pitchFamily="50" charset="-52"/>
              </a:rPr>
              <a:t>2. ПРОБЛЕМЫ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72FF420F-BA88-424B-A77F-101AAE2C24BA}"/>
              </a:ext>
            </a:extLst>
          </p:cNvPr>
          <p:cNvGrpSpPr/>
          <p:nvPr/>
        </p:nvGrpSpPr>
        <p:grpSpPr>
          <a:xfrm>
            <a:off x="715108" y="6054908"/>
            <a:ext cx="5662051" cy="479899"/>
            <a:chOff x="2200092" y="6054908"/>
            <a:chExt cx="5662051" cy="479899"/>
          </a:xfrm>
        </p:grpSpPr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52273195-DC1E-4842-B8BC-28595AB4EBD8}"/>
                </a:ext>
              </a:extLst>
            </p:cNvPr>
            <p:cNvGrpSpPr/>
            <p:nvPr/>
          </p:nvGrpSpPr>
          <p:grpSpPr>
            <a:xfrm>
              <a:off x="2200092" y="6098059"/>
              <a:ext cx="3383712" cy="381675"/>
              <a:chOff x="1423509" y="6013708"/>
              <a:chExt cx="3914430" cy="441538"/>
            </a:xfrm>
          </p:grpSpPr>
          <p:pic>
            <p:nvPicPr>
              <p:cNvPr id="24" name="logo.png" descr="logo.png">
                <a:extLst>
                  <a:ext uri="{FF2B5EF4-FFF2-40B4-BE49-F238E27FC236}">
                    <a16:creationId xmlns:a16="http://schemas.microsoft.com/office/drawing/2014/main" id="{FE129559-1200-4F44-9254-1CE5692A52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biLevel thresh="50000"/>
                <a:extLst/>
              </a:blip>
              <a:stretch>
                <a:fillRect/>
              </a:stretch>
            </p:blipFill>
            <p:spPr>
              <a:xfrm>
                <a:off x="4121651" y="6146346"/>
                <a:ext cx="1216288" cy="2098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5" name="ME-RII-2-RGB.png" descr="ME-RII-2-RGB.png">
                <a:extLst>
                  <a:ext uri="{FF2B5EF4-FFF2-40B4-BE49-F238E27FC236}">
                    <a16:creationId xmlns:a16="http://schemas.microsoft.com/office/drawing/2014/main" id="{FB3D481D-4686-4314-B57F-7ADE5EF936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/>
              </a:blip>
              <a:srcRect t="1" r="50119" b="8018"/>
              <a:stretch/>
            </p:blipFill>
            <p:spPr>
              <a:xfrm>
                <a:off x="3133099" y="6141626"/>
                <a:ext cx="813131" cy="229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6" name="Sputnik_logo.svg.png" descr="Sputnik_logo.svg.png">
                <a:extLst>
                  <a:ext uri="{FF2B5EF4-FFF2-40B4-BE49-F238E27FC236}">
                    <a16:creationId xmlns:a16="http://schemas.microsoft.com/office/drawing/2014/main" id="{CC403BBE-6575-4644-84A2-142BDF5EF5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/>
              </a:blip>
              <a:stretch>
                <a:fillRect/>
              </a:stretch>
            </p:blipFill>
            <p:spPr>
              <a:xfrm>
                <a:off x="1423509" y="6013708"/>
                <a:ext cx="508226" cy="44153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7" name="Рисунок 26">
                <a:extLst>
                  <a:ext uri="{FF2B5EF4-FFF2-40B4-BE49-F238E27FC236}">
                    <a16:creationId xmlns:a16="http://schemas.microsoft.com/office/drawing/2014/main" id="{02D0C960-75FF-431A-8189-0F07F40AF8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7945" y="6131030"/>
                <a:ext cx="881060" cy="240456"/>
              </a:xfrm>
              <a:prstGeom prst="rect">
                <a:avLst/>
              </a:prstGeom>
            </p:spPr>
          </p:pic>
        </p:grpSp>
        <p:pic>
          <p:nvPicPr>
            <p:cNvPr id="21" name="Picture 2" descr="Картинки по запросу фрии логотип png">
              <a:extLst>
                <a:ext uri="{FF2B5EF4-FFF2-40B4-BE49-F238E27FC236}">
                  <a16:creationId xmlns:a16="http://schemas.microsoft.com/office/drawing/2014/main" id="{67659C1F-652B-48D5-BC52-8297671C41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627" y="6208634"/>
              <a:ext cx="880499" cy="247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596BF99B-31D7-48F6-814A-9A7315CFA2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29" t="19375" r="68603" b="19860"/>
            <a:stretch/>
          </p:blipFill>
          <p:spPr>
            <a:xfrm>
              <a:off x="6841344" y="6054908"/>
              <a:ext cx="595632" cy="467975"/>
            </a:xfrm>
            <a:prstGeom prst="rect">
              <a:avLst/>
            </a:prstGeom>
          </p:spPr>
        </p:pic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F92769D3-8FA4-427D-9BAC-F0A4798C5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2244" y="6054908"/>
              <a:ext cx="479899" cy="479899"/>
            </a:xfrm>
            <a:prstGeom prst="rect">
              <a:avLst/>
            </a:prstGeom>
          </p:spPr>
        </p:pic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23E351-41A6-4808-83B4-A4F248A0C3B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3" r="43781"/>
          <a:stretch/>
        </p:blipFill>
        <p:spPr>
          <a:xfrm>
            <a:off x="7036309" y="-8708"/>
            <a:ext cx="5164399" cy="686670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B8FA937-2129-405E-90B5-7F7BAB15897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26" y="3318341"/>
            <a:ext cx="730768" cy="73076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EACA16A-7A29-42A3-9AEA-657B8DD7E79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08" y="2004002"/>
            <a:ext cx="604234" cy="60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12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6B91808-BEF5-410D-BEF7-F33C1018C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177" y="-138396"/>
            <a:ext cx="6673203" cy="6673203"/>
          </a:xfrm>
          <a:prstGeom prst="rect">
            <a:avLst/>
          </a:prstGeom>
        </p:spPr>
      </p:pic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BE98E770-0E6D-48FA-94FE-886874EB6363}"/>
              </a:ext>
            </a:extLst>
          </p:cNvPr>
          <p:cNvSpPr/>
          <p:nvPr/>
        </p:nvSpPr>
        <p:spPr>
          <a:xfrm>
            <a:off x="730945" y="1420254"/>
            <a:ext cx="74319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Qanelas Medium" panose="00000600000000000000" pitchFamily="50" charset="-52"/>
              </a:rPr>
              <a:t>Один мессенджер для всех устройств</a:t>
            </a: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C1EFE0C0-50F6-438C-AC5F-7CBFF2BA9BBA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6560763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3. РЕШЕНИЕ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83CDED8-2B22-4AC3-B706-FB02289B59C6}"/>
              </a:ext>
            </a:extLst>
          </p:cNvPr>
          <p:cNvSpPr/>
          <p:nvPr/>
        </p:nvSpPr>
        <p:spPr>
          <a:xfrm>
            <a:off x="801156" y="2305112"/>
            <a:ext cx="5576004" cy="3013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Общение с устройствами </a:t>
            </a:r>
            <a:r>
              <a:rPr lang="ru-RU" sz="2000" dirty="0">
                <a:solidFill>
                  <a:srgbClr val="FFC000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текстом или голосом</a:t>
            </a:r>
            <a:endParaRPr lang="en-US" sz="2000" dirty="0">
              <a:solidFill>
                <a:srgbClr val="FFC000"/>
              </a:solidFill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Интеграция с </a:t>
            </a:r>
            <a:r>
              <a:rPr lang="ru-RU" sz="2000" dirty="0" err="1">
                <a:solidFill>
                  <a:srgbClr val="FFC000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Alexa</a:t>
            </a: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 от </a:t>
            </a:r>
            <a:r>
              <a:rPr lang="ru-RU" sz="2000" dirty="0" err="1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Amazon</a:t>
            </a:r>
            <a:endParaRPr lang="en-US" sz="2000" dirty="0">
              <a:solidFill>
                <a:schemeClr val="bg1"/>
              </a:solidFill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Работа с любыми </a:t>
            </a:r>
            <a:r>
              <a:rPr lang="ru-RU" sz="2000" dirty="0">
                <a:solidFill>
                  <a:srgbClr val="FFC000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облачными </a:t>
            </a:r>
            <a:r>
              <a:rPr lang="ru-RU" sz="2000" dirty="0" err="1">
                <a:solidFill>
                  <a:srgbClr val="FFC000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IoT</a:t>
            </a: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-сервисами </a:t>
            </a:r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(IBM </a:t>
            </a:r>
            <a:r>
              <a:rPr lang="ru-RU" sz="1600" dirty="0" err="1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Watson</a:t>
            </a:r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) </a:t>
            </a: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и </a:t>
            </a:r>
            <a:r>
              <a:rPr lang="ru-RU" sz="2000" dirty="0">
                <a:solidFill>
                  <a:srgbClr val="FFC000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DIY устройствами </a:t>
            </a:r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(</a:t>
            </a:r>
            <a:r>
              <a:rPr lang="ru-RU" sz="1600" dirty="0" err="1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Arduino</a:t>
            </a:r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, </a:t>
            </a:r>
            <a:r>
              <a:rPr lang="ru-RU" sz="1600" dirty="0" err="1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Rapsberry</a:t>
            </a:r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)</a:t>
            </a:r>
            <a:endParaRPr lang="en-US" sz="1600" dirty="0">
              <a:solidFill>
                <a:schemeClr val="bg1"/>
              </a:solidFill>
              <a:latin typeface="Qanelas Light" panose="00000400000000000000" pitchFamily="50" charset="-52"/>
              <a:ea typeface="Helvetica Light" charset="0"/>
              <a:cs typeface="Helvetica Light" charset="0"/>
            </a:endParaRP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Простое </a:t>
            </a:r>
            <a:r>
              <a:rPr lang="ru-RU" sz="2000" dirty="0">
                <a:solidFill>
                  <a:srgbClr val="FFC000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API </a:t>
            </a: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– доступны любые сценарии для сторонних разработчиков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E61663-413F-418C-BE86-88FEB5B6B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59" y="2305112"/>
            <a:ext cx="5265371" cy="4638674"/>
          </a:xfrm>
          <a:prstGeom prst="rect">
            <a:avLst/>
          </a:prstGeom>
        </p:spPr>
      </p:pic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06C2E1EE-E84E-4EFF-9375-EA5E3BE03E1E}"/>
              </a:ext>
            </a:extLst>
          </p:cNvPr>
          <p:cNvGrpSpPr/>
          <p:nvPr/>
        </p:nvGrpSpPr>
        <p:grpSpPr>
          <a:xfrm>
            <a:off x="715108" y="6054908"/>
            <a:ext cx="5662051" cy="479899"/>
            <a:chOff x="2200092" y="6054908"/>
            <a:chExt cx="5662051" cy="479899"/>
          </a:xfrm>
        </p:grpSpPr>
        <p:grpSp>
          <p:nvGrpSpPr>
            <p:cNvPr id="38" name="Группа 37">
              <a:extLst>
                <a:ext uri="{FF2B5EF4-FFF2-40B4-BE49-F238E27FC236}">
                  <a16:creationId xmlns:a16="http://schemas.microsoft.com/office/drawing/2014/main" id="{95D21E16-3A27-4ABE-8A6E-D59E1EB2D395}"/>
                </a:ext>
              </a:extLst>
            </p:cNvPr>
            <p:cNvGrpSpPr/>
            <p:nvPr/>
          </p:nvGrpSpPr>
          <p:grpSpPr>
            <a:xfrm>
              <a:off x="2200092" y="6098059"/>
              <a:ext cx="3383712" cy="381675"/>
              <a:chOff x="1423509" y="6013708"/>
              <a:chExt cx="3914430" cy="441538"/>
            </a:xfrm>
          </p:grpSpPr>
          <p:pic>
            <p:nvPicPr>
              <p:cNvPr id="42" name="logo.png" descr="logo.png">
                <a:extLst>
                  <a:ext uri="{FF2B5EF4-FFF2-40B4-BE49-F238E27FC236}">
                    <a16:creationId xmlns:a16="http://schemas.microsoft.com/office/drawing/2014/main" id="{A502B799-4B19-4784-A397-C9BC309EC2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tretch>
                <a:fillRect/>
              </a:stretch>
            </p:blipFill>
            <p:spPr>
              <a:xfrm>
                <a:off x="4121651" y="6146346"/>
                <a:ext cx="1216288" cy="2098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3" name="ME-RII-2-RGB.png" descr="ME-RII-2-RGB.png">
                <a:extLst>
                  <a:ext uri="{FF2B5EF4-FFF2-40B4-BE49-F238E27FC236}">
                    <a16:creationId xmlns:a16="http://schemas.microsoft.com/office/drawing/2014/main" id="{671C6CE8-3933-4A27-B363-9B28DBCFF5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rcRect t="1" r="50119" b="8018"/>
              <a:stretch/>
            </p:blipFill>
            <p:spPr>
              <a:xfrm>
                <a:off x="3133099" y="6141626"/>
                <a:ext cx="813131" cy="229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4" name="Sputnik_logo.svg.png" descr="Sputnik_logo.svg.png">
                <a:extLst>
                  <a:ext uri="{FF2B5EF4-FFF2-40B4-BE49-F238E27FC236}">
                    <a16:creationId xmlns:a16="http://schemas.microsoft.com/office/drawing/2014/main" id="{ECF48131-5C87-41F4-84AE-9701847707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biLevel thresh="50000"/>
                <a:extLst/>
              </a:blip>
              <a:stretch>
                <a:fillRect/>
              </a:stretch>
            </p:blipFill>
            <p:spPr>
              <a:xfrm>
                <a:off x="1423509" y="6013708"/>
                <a:ext cx="508226" cy="44153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5" name="Рисунок 44">
                <a:extLst>
                  <a:ext uri="{FF2B5EF4-FFF2-40B4-BE49-F238E27FC236}">
                    <a16:creationId xmlns:a16="http://schemas.microsoft.com/office/drawing/2014/main" id="{4F8476CC-586C-433F-866D-0BFC276F84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7945" y="6131030"/>
                <a:ext cx="881060" cy="240456"/>
              </a:xfrm>
              <a:prstGeom prst="rect">
                <a:avLst/>
              </a:prstGeom>
            </p:spPr>
          </p:pic>
        </p:grpSp>
        <p:pic>
          <p:nvPicPr>
            <p:cNvPr id="39" name="Picture 2" descr="Картинки по запросу фрии логотип png">
              <a:extLst>
                <a:ext uri="{FF2B5EF4-FFF2-40B4-BE49-F238E27FC236}">
                  <a16:creationId xmlns:a16="http://schemas.microsoft.com/office/drawing/2014/main" id="{8D8D8348-5B28-4195-B1B6-0F05467771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627" y="6208634"/>
              <a:ext cx="880499" cy="247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350CD88F-3557-4D76-BC4A-B135F482EF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29" t="19375" r="68603" b="19860"/>
            <a:stretch/>
          </p:blipFill>
          <p:spPr>
            <a:xfrm>
              <a:off x="6841344" y="6054908"/>
              <a:ext cx="595632" cy="467975"/>
            </a:xfrm>
            <a:prstGeom prst="rect">
              <a:avLst/>
            </a:prstGeom>
          </p:spPr>
        </p:pic>
        <p:pic>
          <p:nvPicPr>
            <p:cNvPr id="41" name="Рисунок 40">
              <a:extLst>
                <a:ext uri="{FF2B5EF4-FFF2-40B4-BE49-F238E27FC236}">
                  <a16:creationId xmlns:a16="http://schemas.microsoft.com/office/drawing/2014/main" id="{1244A008-9C55-4A92-B4E4-11E5B4B58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2244" y="6054908"/>
              <a:ext cx="479899" cy="479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759136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173FB6F-03C9-426B-AA2B-E1899DF924BC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1037622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4. РЫНОК</a:t>
            </a:r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BB292FA5-6002-4BFE-9334-3969FC7CB357}"/>
              </a:ext>
            </a:extLst>
          </p:cNvPr>
          <p:cNvGrpSpPr/>
          <p:nvPr/>
        </p:nvGrpSpPr>
        <p:grpSpPr>
          <a:xfrm>
            <a:off x="944228" y="6054908"/>
            <a:ext cx="9924694" cy="479899"/>
            <a:chOff x="1090731" y="6054908"/>
            <a:chExt cx="9924694" cy="479899"/>
          </a:xfrm>
        </p:grpSpPr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8E1A9D60-3A18-4D31-8D7D-2DA88E008742}"/>
                </a:ext>
              </a:extLst>
            </p:cNvPr>
            <p:cNvGrpSpPr/>
            <p:nvPr/>
          </p:nvGrpSpPr>
          <p:grpSpPr>
            <a:xfrm>
              <a:off x="1090731" y="6098059"/>
              <a:ext cx="5670091" cy="381675"/>
              <a:chOff x="140150" y="6013708"/>
              <a:chExt cx="6559417" cy="441538"/>
            </a:xfrm>
          </p:grpSpPr>
          <p:pic>
            <p:nvPicPr>
              <p:cNvPr id="39" name="logo.png" descr="logo.png">
                <a:extLst>
                  <a:ext uri="{FF2B5EF4-FFF2-40B4-BE49-F238E27FC236}">
                    <a16:creationId xmlns:a16="http://schemas.microsoft.com/office/drawing/2014/main" id="{6A8C3839-B29C-44E7-8A58-96669ABEC9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tretch>
                <a:fillRect/>
              </a:stretch>
            </p:blipFill>
            <p:spPr>
              <a:xfrm>
                <a:off x="5483279" y="6146346"/>
                <a:ext cx="1216288" cy="2098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0" name="ME-RII-2-RGB.png" descr="ME-RII-2-RGB.png">
                <a:extLst>
                  <a:ext uri="{FF2B5EF4-FFF2-40B4-BE49-F238E27FC236}">
                    <a16:creationId xmlns:a16="http://schemas.microsoft.com/office/drawing/2014/main" id="{A3BDFA8E-C14B-4DA2-99A1-309058A612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rcRect t="1" r="50119" b="8018"/>
              <a:stretch/>
            </p:blipFill>
            <p:spPr>
              <a:xfrm>
                <a:off x="3672799" y="6141626"/>
                <a:ext cx="813131" cy="229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" name="Sputnik_logo.svg.png" descr="Sputnik_logo.svg.png">
                <a:extLst>
                  <a:ext uri="{FF2B5EF4-FFF2-40B4-BE49-F238E27FC236}">
                    <a16:creationId xmlns:a16="http://schemas.microsoft.com/office/drawing/2014/main" id="{4C4090B6-BACC-4E9B-8617-3B46EE18C1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biLevel thresh="50000"/>
                <a:extLst/>
              </a:blip>
              <a:stretch>
                <a:fillRect/>
              </a:stretch>
            </p:blipFill>
            <p:spPr>
              <a:xfrm>
                <a:off x="140150" y="6013708"/>
                <a:ext cx="508226" cy="44153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5" name="Рисунок 44">
                <a:extLst>
                  <a:ext uri="{FF2B5EF4-FFF2-40B4-BE49-F238E27FC236}">
                    <a16:creationId xmlns:a16="http://schemas.microsoft.com/office/drawing/2014/main" id="{0785C49E-A1BC-48AC-BA72-6A81DD6275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4391" y="6131030"/>
                <a:ext cx="881060" cy="240456"/>
              </a:xfrm>
              <a:prstGeom prst="rect">
                <a:avLst/>
              </a:prstGeom>
            </p:spPr>
          </p:pic>
        </p:grpSp>
        <p:pic>
          <p:nvPicPr>
            <p:cNvPr id="33" name="Picture 2" descr="Картинки по запросу фрии логотип png">
              <a:extLst>
                <a:ext uri="{FF2B5EF4-FFF2-40B4-BE49-F238E27FC236}">
                  <a16:creationId xmlns:a16="http://schemas.microsoft.com/office/drawing/2014/main" id="{543AC01D-5ABA-41C6-B63C-6B38B64D67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8808" y="6208634"/>
              <a:ext cx="880499" cy="247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E30A596D-D9DC-406B-A451-E6C9B1EFD3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29" t="19375" r="68603" b="19860"/>
            <a:stretch/>
          </p:blipFill>
          <p:spPr>
            <a:xfrm>
              <a:off x="9117294" y="6054908"/>
              <a:ext cx="595632" cy="467975"/>
            </a:xfrm>
            <a:prstGeom prst="rect">
              <a:avLst/>
            </a:prstGeom>
          </p:spPr>
        </p:pic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0C87CB7D-7AF8-42A1-8D02-EE988611D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5526" y="6054908"/>
              <a:ext cx="479899" cy="479899"/>
            </a:xfrm>
            <a:prstGeom prst="rect">
              <a:avLst/>
            </a:prstGeom>
          </p:spPr>
        </p:pic>
      </p:grpSp>
      <p:sp>
        <p:nvSpPr>
          <p:cNvPr id="57" name="Овал 56">
            <a:extLst>
              <a:ext uri="{FF2B5EF4-FFF2-40B4-BE49-F238E27FC236}">
                <a16:creationId xmlns:a16="http://schemas.microsoft.com/office/drawing/2014/main" id="{BCFEFA2E-7F68-4314-8811-2B6D765A0D9D}"/>
              </a:ext>
            </a:extLst>
          </p:cNvPr>
          <p:cNvSpPr/>
          <p:nvPr/>
        </p:nvSpPr>
        <p:spPr>
          <a:xfrm rot="20250364">
            <a:off x="9844939" y="3814597"/>
            <a:ext cx="1817372" cy="1817371"/>
          </a:xfrm>
          <a:prstGeom prst="ellipse">
            <a:avLst/>
          </a:prstGeom>
          <a:solidFill>
            <a:schemeClr val="bg1"/>
          </a:solidFill>
          <a:ln w="228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389DDD61-991D-4454-B384-6165306715F4}"/>
              </a:ext>
            </a:extLst>
          </p:cNvPr>
          <p:cNvSpPr/>
          <p:nvPr/>
        </p:nvSpPr>
        <p:spPr>
          <a:xfrm rot="20700000">
            <a:off x="5840416" y="2987744"/>
            <a:ext cx="2777834" cy="2777834"/>
          </a:xfrm>
          <a:prstGeom prst="ellipse">
            <a:avLst/>
          </a:prstGeom>
          <a:solidFill>
            <a:schemeClr val="bg1"/>
          </a:solidFill>
          <a:ln w="508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F19A04B-3261-44A4-A965-9C27484D8C2D}"/>
              </a:ext>
            </a:extLst>
          </p:cNvPr>
          <p:cNvSpPr txBox="1"/>
          <p:nvPr/>
        </p:nvSpPr>
        <p:spPr>
          <a:xfrm>
            <a:off x="5843958" y="3659784"/>
            <a:ext cx="2819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>
                <a:latin typeface="Qanelas ExtraBold" panose="00000900000000000000" pitchFamily="50" charset="-52"/>
              </a:rPr>
              <a:t>2</a:t>
            </a:r>
            <a:r>
              <a:rPr lang="en-US" sz="5400" dirty="0">
                <a:latin typeface="Qanelas ExtraBold" panose="00000900000000000000" pitchFamily="50" charset="-52"/>
              </a:rPr>
              <a:t>B</a:t>
            </a:r>
            <a:endParaRPr lang="ru-RU" sz="5400" dirty="0">
              <a:latin typeface="Qanelas ExtraBold" panose="00000900000000000000" pitchFamily="50" charset="-52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73C7E50-7B35-44C1-9181-7F252716DC40}"/>
              </a:ext>
            </a:extLst>
          </p:cNvPr>
          <p:cNvSpPr txBox="1"/>
          <p:nvPr/>
        </p:nvSpPr>
        <p:spPr>
          <a:xfrm>
            <a:off x="6450709" y="4913902"/>
            <a:ext cx="1586007" cy="378093"/>
          </a:xfrm>
          <a:prstGeom prst="roundRect">
            <a:avLst>
              <a:gd name="adj" fmla="val 29454"/>
            </a:avLst>
          </a:prstGeom>
          <a:noFill/>
          <a:ln w="381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tx1"/>
                </a:solidFill>
                <a:latin typeface="Qanelas Bold" panose="00000800000000000000" pitchFamily="50" charset="-52"/>
              </a:rPr>
              <a:t>TAM</a:t>
            </a:r>
            <a:endParaRPr lang="ru-RU" sz="2000" dirty="0">
              <a:solidFill>
                <a:schemeClr val="tx1"/>
              </a:solidFill>
              <a:latin typeface="Qanelas Bold" panose="00000800000000000000" pitchFamily="50" charset="-52"/>
            </a:endParaRP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1904C22A-05C9-4668-977B-F3B9E9B5E887}"/>
              </a:ext>
            </a:extLst>
          </p:cNvPr>
          <p:cNvSpPr/>
          <p:nvPr/>
        </p:nvSpPr>
        <p:spPr>
          <a:xfrm rot="19800000">
            <a:off x="7402300" y="539735"/>
            <a:ext cx="1968061" cy="1968060"/>
          </a:xfrm>
          <a:prstGeom prst="ellipse">
            <a:avLst/>
          </a:pr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C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3CF7617-91D7-4C52-ADFE-EC6E91EDC5A0}"/>
              </a:ext>
            </a:extLst>
          </p:cNvPr>
          <p:cNvSpPr txBox="1"/>
          <p:nvPr/>
        </p:nvSpPr>
        <p:spPr>
          <a:xfrm>
            <a:off x="7979303" y="1852203"/>
            <a:ext cx="856310" cy="378093"/>
          </a:xfrm>
          <a:prstGeom prst="roundRect">
            <a:avLst>
              <a:gd name="adj" fmla="val 29454"/>
            </a:avLst>
          </a:prstGeom>
          <a:noFill/>
          <a:ln w="381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tx1"/>
                </a:solidFill>
                <a:latin typeface="Qanelas Bold" panose="00000800000000000000" pitchFamily="50" charset="-52"/>
              </a:rPr>
              <a:t>SAM</a:t>
            </a:r>
            <a:endParaRPr lang="ru-RU" sz="2000" dirty="0">
              <a:solidFill>
                <a:schemeClr val="tx1"/>
              </a:solidFill>
              <a:latin typeface="Qanelas Bold" panose="00000800000000000000" pitchFamily="50" charset="-52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B550F9A-0A2F-4E71-91E5-843157EC0837}"/>
              </a:ext>
            </a:extLst>
          </p:cNvPr>
          <p:cNvSpPr txBox="1"/>
          <p:nvPr/>
        </p:nvSpPr>
        <p:spPr>
          <a:xfrm>
            <a:off x="7779054" y="870864"/>
            <a:ext cx="1228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latin typeface="Qanelas ExtraBold" panose="00000900000000000000" pitchFamily="50" charset="-52"/>
              </a:rPr>
              <a:t>1</a:t>
            </a:r>
            <a:r>
              <a:rPr lang="en-US" sz="4000" dirty="0">
                <a:latin typeface="Qanelas ExtraBold" panose="00000900000000000000" pitchFamily="50" charset="-52"/>
              </a:rPr>
              <a:t>B</a:t>
            </a:r>
            <a:endParaRPr lang="ru-RU" sz="4000" dirty="0">
              <a:latin typeface="Qanelas ExtraBold" panose="00000900000000000000" pitchFamily="50" charset="-52"/>
            </a:endParaRPr>
          </a:p>
        </p:txBody>
      </p:sp>
      <p:cxnSp>
        <p:nvCxnSpPr>
          <p:cNvPr id="64" name="Прямая соединительная линия 63">
            <a:extLst>
              <a:ext uri="{FF2B5EF4-FFF2-40B4-BE49-F238E27FC236}">
                <a16:creationId xmlns:a16="http://schemas.microsoft.com/office/drawing/2014/main" id="{4DBB9A8E-404C-4FFF-96B1-044E2D6C8BBD}"/>
              </a:ext>
            </a:extLst>
          </p:cNvPr>
          <p:cNvCxnSpPr>
            <a:cxnSpLocks/>
            <a:stCxn id="61" idx="3"/>
            <a:endCxn id="58" idx="7"/>
          </p:cNvCxnSpPr>
          <p:nvPr/>
        </p:nvCxnSpPr>
        <p:spPr>
          <a:xfrm flipH="1">
            <a:off x="7923792" y="2474265"/>
            <a:ext cx="207852" cy="699558"/>
          </a:xfrm>
          <a:prstGeom prst="line">
            <a:avLst/>
          </a:prstGeom>
          <a:ln w="762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>
            <a:extLst>
              <a:ext uri="{FF2B5EF4-FFF2-40B4-BE49-F238E27FC236}">
                <a16:creationId xmlns:a16="http://schemas.microsoft.com/office/drawing/2014/main" id="{E738F2C0-16FC-4B25-9264-178D546E3E56}"/>
              </a:ext>
            </a:extLst>
          </p:cNvPr>
          <p:cNvCxnSpPr>
            <a:cxnSpLocks/>
            <a:stCxn id="57" idx="0"/>
            <a:endCxn id="61" idx="4"/>
          </p:cNvCxnSpPr>
          <p:nvPr/>
        </p:nvCxnSpPr>
        <p:spPr>
          <a:xfrm flipH="1" flipV="1">
            <a:off x="8878346" y="2375960"/>
            <a:ext cx="1527629" cy="1507770"/>
          </a:xfrm>
          <a:prstGeom prst="line">
            <a:avLst/>
          </a:prstGeom>
          <a:ln w="762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4D9A799-3B6F-475E-83A3-1908AA8D5631}"/>
              </a:ext>
            </a:extLst>
          </p:cNvPr>
          <p:cNvSpPr txBox="1"/>
          <p:nvPr/>
        </p:nvSpPr>
        <p:spPr>
          <a:xfrm>
            <a:off x="9702127" y="4243890"/>
            <a:ext cx="2123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Qanelas ExtraBold" panose="00000900000000000000" pitchFamily="50" charset="-52"/>
              </a:rPr>
              <a:t>100M</a:t>
            </a:r>
            <a:endParaRPr lang="ru-RU" sz="2800" dirty="0">
              <a:latin typeface="Qanelas ExtraBold" panose="00000900000000000000" pitchFamily="50" charset="-52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2979AA-A51A-427B-8FF2-00164FF642E6}"/>
              </a:ext>
            </a:extLst>
          </p:cNvPr>
          <p:cNvSpPr txBox="1"/>
          <p:nvPr/>
        </p:nvSpPr>
        <p:spPr>
          <a:xfrm>
            <a:off x="9990685" y="4947798"/>
            <a:ext cx="1555061" cy="378093"/>
          </a:xfrm>
          <a:prstGeom prst="roundRect">
            <a:avLst>
              <a:gd name="adj" fmla="val 29454"/>
            </a:avLst>
          </a:prstGeom>
          <a:noFill/>
          <a:ln w="381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tx1"/>
                </a:solidFill>
                <a:latin typeface="Qanelas Bold" panose="00000800000000000000" pitchFamily="50" charset="-52"/>
              </a:rPr>
              <a:t>SOM</a:t>
            </a:r>
            <a:endParaRPr lang="ru-RU" sz="2000" dirty="0">
              <a:solidFill>
                <a:schemeClr val="tx1"/>
              </a:solidFill>
              <a:latin typeface="Qanelas Bold" panose="00000800000000000000" pitchFamily="50" charset="-52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3CB1410-1AE3-42FC-829E-0676C532BB8A}"/>
              </a:ext>
            </a:extLst>
          </p:cNvPr>
          <p:cNvSpPr txBox="1"/>
          <p:nvPr/>
        </p:nvSpPr>
        <p:spPr>
          <a:xfrm>
            <a:off x="6450709" y="4392674"/>
            <a:ext cx="1586007" cy="294865"/>
          </a:xfrm>
          <a:prstGeom prst="roundRect">
            <a:avLst>
              <a:gd name="adj" fmla="val 29454"/>
            </a:avLst>
          </a:prstGeom>
          <a:noFill/>
          <a:ln w="381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ru-RU" sz="1400" dirty="0">
                <a:solidFill>
                  <a:schemeClr val="tx1"/>
                </a:solidFill>
                <a:latin typeface="Qanelas Light Italic" panose="00000400000000000000" pitchFamily="50" charset="-52"/>
              </a:rPr>
              <a:t>человек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2C61B40-80DC-4B28-9BA9-4776B784CB1A}"/>
              </a:ext>
            </a:extLst>
          </p:cNvPr>
          <p:cNvSpPr txBox="1"/>
          <p:nvPr/>
        </p:nvSpPr>
        <p:spPr>
          <a:xfrm>
            <a:off x="7605315" y="1401083"/>
            <a:ext cx="1586007" cy="294865"/>
          </a:xfrm>
          <a:prstGeom prst="roundRect">
            <a:avLst>
              <a:gd name="adj" fmla="val 29454"/>
            </a:avLst>
          </a:prstGeom>
          <a:noFill/>
          <a:ln w="381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ru-RU" sz="1400" dirty="0">
                <a:solidFill>
                  <a:schemeClr val="tx1"/>
                </a:solidFill>
                <a:latin typeface="Qanelas Light Italic" panose="00000400000000000000" pitchFamily="50" charset="-52"/>
              </a:rPr>
              <a:t>человек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D8371AE-736D-4DEA-9A63-AED30F66C974}"/>
              </a:ext>
            </a:extLst>
          </p:cNvPr>
          <p:cNvSpPr txBox="1"/>
          <p:nvPr/>
        </p:nvSpPr>
        <p:spPr>
          <a:xfrm>
            <a:off x="9971106" y="4652933"/>
            <a:ext cx="1586007" cy="294865"/>
          </a:xfrm>
          <a:prstGeom prst="roundRect">
            <a:avLst>
              <a:gd name="adj" fmla="val 29454"/>
            </a:avLst>
          </a:prstGeom>
          <a:noFill/>
          <a:ln w="381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ru-RU" sz="1400" dirty="0">
                <a:solidFill>
                  <a:schemeClr val="tx1"/>
                </a:solidFill>
                <a:latin typeface="Qanelas Light Italic" panose="00000400000000000000" pitchFamily="50" charset="-52"/>
              </a:rPr>
              <a:t>человек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F2AEB4B-C7B2-433C-B451-15ADF222F621}"/>
              </a:ext>
            </a:extLst>
          </p:cNvPr>
          <p:cNvSpPr/>
          <p:nvPr/>
        </p:nvSpPr>
        <p:spPr>
          <a:xfrm>
            <a:off x="788151" y="3763750"/>
            <a:ext cx="47077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Qanelas" panose="00000500000000000000" pitchFamily="50" charset="-52"/>
              </a:rPr>
              <a:t>Рынок Интернета вещей (</a:t>
            </a:r>
            <a:r>
              <a:rPr lang="ru-RU" sz="2400" dirty="0" err="1">
                <a:solidFill>
                  <a:schemeClr val="bg1"/>
                </a:solidFill>
                <a:latin typeface="Qanelas" panose="00000500000000000000" pitchFamily="50" charset="-52"/>
              </a:rPr>
              <a:t>IoT</a:t>
            </a:r>
            <a:r>
              <a:rPr lang="ru-RU" sz="2400" dirty="0">
                <a:solidFill>
                  <a:schemeClr val="bg1"/>
                </a:solidFill>
                <a:latin typeface="Qanelas" panose="00000500000000000000" pitchFamily="50" charset="-52"/>
              </a:rPr>
              <a:t>) в 2015 г. составил $655,8 млрд и вырастет до $1,7 трлн в 2020 г. при уровне CAGR 1</a:t>
            </a:r>
            <a:r>
              <a:rPr lang="en-US" sz="2400" dirty="0">
                <a:solidFill>
                  <a:schemeClr val="bg1"/>
                </a:solidFill>
                <a:latin typeface="Qanelas" panose="00000500000000000000" pitchFamily="50" charset="-52"/>
              </a:rPr>
              <a:t>7</a:t>
            </a:r>
            <a:r>
              <a:rPr lang="ru-RU" sz="2400" dirty="0">
                <a:solidFill>
                  <a:schemeClr val="bg1"/>
                </a:solidFill>
                <a:latin typeface="Qanelas" panose="00000500000000000000" pitchFamily="50" charset="-52"/>
              </a:rPr>
              <a:t>%</a:t>
            </a:r>
          </a:p>
        </p:txBody>
      </p:sp>
      <p:sp>
        <p:nvSpPr>
          <p:cNvPr id="114" name="Прямоугольник 113">
            <a:extLst>
              <a:ext uri="{FF2B5EF4-FFF2-40B4-BE49-F238E27FC236}">
                <a16:creationId xmlns:a16="http://schemas.microsoft.com/office/drawing/2014/main" id="{E0E7897D-CB04-4AAB-9219-CED794085E0B}"/>
              </a:ext>
            </a:extLst>
          </p:cNvPr>
          <p:cNvSpPr/>
          <p:nvPr/>
        </p:nvSpPr>
        <p:spPr>
          <a:xfrm>
            <a:off x="715108" y="1388555"/>
            <a:ext cx="4311048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600" dirty="0">
                <a:solidFill>
                  <a:srgbClr val="FBB635"/>
                </a:solidFill>
                <a:latin typeface="Qanelas Bold" panose="00000800000000000000" pitchFamily="50" charset="-52"/>
              </a:rPr>
              <a:t>1</a:t>
            </a:r>
            <a:r>
              <a:rPr lang="en-US" sz="16600" dirty="0">
                <a:solidFill>
                  <a:srgbClr val="FBB635"/>
                </a:solidFill>
                <a:latin typeface="Qanelas Bold" panose="00000800000000000000" pitchFamily="50" charset="-52"/>
              </a:rPr>
              <a:t>7</a:t>
            </a:r>
            <a:r>
              <a:rPr lang="ru-RU" sz="16600" dirty="0">
                <a:solidFill>
                  <a:srgbClr val="FBB635"/>
                </a:solidFill>
                <a:latin typeface="Qanelas Bold" panose="00000800000000000000" pitchFamily="50" charset="-52"/>
              </a:rPr>
              <a:t>%</a:t>
            </a:r>
            <a:endParaRPr lang="ru-RU" sz="16600" dirty="0">
              <a:solidFill>
                <a:srgbClr val="FBB635"/>
              </a:solidFill>
            </a:endParaRPr>
          </a:p>
        </p:txBody>
      </p:sp>
      <p:pic>
        <p:nvPicPr>
          <p:cNvPr id="118" name="Изображение 17">
            <a:extLst>
              <a:ext uri="{FF2B5EF4-FFF2-40B4-BE49-F238E27FC236}">
                <a16:creationId xmlns:a16="http://schemas.microsoft.com/office/drawing/2014/main" id="{076E33EF-D781-4CF1-9CDA-5DD1FB46AC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98468" y="638963"/>
            <a:ext cx="1636511" cy="51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8588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2258AA7-2468-4A25-857B-2085490BA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4" name="Заголовок 1">
            <a:extLst>
              <a:ext uri="{FF2B5EF4-FFF2-40B4-BE49-F238E27FC236}">
                <a16:creationId xmlns:a16="http://schemas.microsoft.com/office/drawing/2014/main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5</a:t>
            </a: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. ГДЕ МЫ СЕЙЧАС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4E34ABF9-D9A7-401C-8551-EA606310145E}"/>
              </a:ext>
            </a:extLst>
          </p:cNvPr>
          <p:cNvGrpSpPr/>
          <p:nvPr/>
        </p:nvGrpSpPr>
        <p:grpSpPr>
          <a:xfrm>
            <a:off x="944228" y="6054908"/>
            <a:ext cx="10490751" cy="479899"/>
            <a:chOff x="1090731" y="6054908"/>
            <a:chExt cx="10490751" cy="479899"/>
          </a:xfrm>
        </p:grpSpPr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id="{81476E69-C287-411C-8CB7-383476D191A4}"/>
                </a:ext>
              </a:extLst>
            </p:cNvPr>
            <p:cNvGrpSpPr/>
            <p:nvPr/>
          </p:nvGrpSpPr>
          <p:grpSpPr>
            <a:xfrm>
              <a:off x="1090731" y="6098059"/>
              <a:ext cx="5670091" cy="381675"/>
              <a:chOff x="140150" y="6013708"/>
              <a:chExt cx="6559417" cy="441538"/>
            </a:xfrm>
          </p:grpSpPr>
          <p:pic>
            <p:nvPicPr>
              <p:cNvPr id="17" name="logo.png" descr="logo.png">
                <a:extLst>
                  <a:ext uri="{FF2B5EF4-FFF2-40B4-BE49-F238E27FC236}">
                    <a16:creationId xmlns:a16="http://schemas.microsoft.com/office/drawing/2014/main" id="{EC9D146F-3564-40F8-9C33-C2A80C4232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tretch>
                <a:fillRect/>
              </a:stretch>
            </p:blipFill>
            <p:spPr>
              <a:xfrm>
                <a:off x="5483279" y="6146346"/>
                <a:ext cx="1216288" cy="2098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8" name="ME-RII-2-RGB.png" descr="ME-RII-2-RGB.png">
                <a:extLst>
                  <a:ext uri="{FF2B5EF4-FFF2-40B4-BE49-F238E27FC236}">
                    <a16:creationId xmlns:a16="http://schemas.microsoft.com/office/drawing/2014/main" id="{2FA1BF3F-87B5-44CA-ACCD-B53A9B0738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rcRect t="1" r="50119" b="8018"/>
              <a:stretch/>
            </p:blipFill>
            <p:spPr>
              <a:xfrm>
                <a:off x="3672799" y="6141626"/>
                <a:ext cx="813131" cy="229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" name="Sputnik_logo.svg.png" descr="Sputnik_logo.svg.png">
                <a:extLst>
                  <a:ext uri="{FF2B5EF4-FFF2-40B4-BE49-F238E27FC236}">
                    <a16:creationId xmlns:a16="http://schemas.microsoft.com/office/drawing/2014/main" id="{E5508354-0B3D-4C39-8C3D-07496CDAC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biLevel thresh="50000"/>
                <a:extLst/>
              </a:blip>
              <a:stretch>
                <a:fillRect/>
              </a:stretch>
            </p:blipFill>
            <p:spPr>
              <a:xfrm>
                <a:off x="140150" y="6013708"/>
                <a:ext cx="508226" cy="44153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" name="Рисунок 19">
                <a:extLst>
                  <a:ext uri="{FF2B5EF4-FFF2-40B4-BE49-F238E27FC236}">
                    <a16:creationId xmlns:a16="http://schemas.microsoft.com/office/drawing/2014/main" id="{1908DC59-F331-4A21-A177-BBC3292EE7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4391" y="6131030"/>
                <a:ext cx="881060" cy="240456"/>
              </a:xfrm>
              <a:prstGeom prst="rect">
                <a:avLst/>
              </a:prstGeom>
            </p:spPr>
          </p:pic>
        </p:grpSp>
        <p:pic>
          <p:nvPicPr>
            <p:cNvPr id="14" name="Picture 2" descr="Картинки по запросу фрии логотип png">
              <a:extLst>
                <a:ext uri="{FF2B5EF4-FFF2-40B4-BE49-F238E27FC236}">
                  <a16:creationId xmlns:a16="http://schemas.microsoft.com/office/drawing/2014/main" id="{A9FBFB2A-369C-4019-A8C0-D903CEE1B6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8808" y="6208634"/>
              <a:ext cx="880499" cy="247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415CC800-80D7-4DA9-A07F-D6D1242485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29" t="19375" r="68603" b="19860"/>
            <a:stretch/>
          </p:blipFill>
          <p:spPr>
            <a:xfrm>
              <a:off x="9349339" y="6054908"/>
              <a:ext cx="595632" cy="467975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D0A6CDC6-E504-4B5B-812B-D0DECEB13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01583" y="6054908"/>
              <a:ext cx="479899" cy="479899"/>
            </a:xfrm>
            <a:prstGeom prst="rect">
              <a:avLst/>
            </a:prstGeom>
          </p:spPr>
        </p:pic>
      </p:grp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3CEDC936-5941-4DFB-98AD-C2F9FF40A069}"/>
              </a:ext>
            </a:extLst>
          </p:cNvPr>
          <p:cNvSpPr/>
          <p:nvPr/>
        </p:nvSpPr>
        <p:spPr>
          <a:xfrm>
            <a:off x="4991099" y="2698745"/>
            <a:ext cx="7877175" cy="1771650"/>
          </a:xfrm>
          <a:prstGeom prst="roundRect">
            <a:avLst>
              <a:gd name="adj" fmla="val 25269"/>
            </a:avLst>
          </a:prstGeom>
          <a:solidFill>
            <a:srgbClr val="FBB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4000"/>
            <a:r>
              <a:rPr lang="ru-RU" sz="3200" dirty="0">
                <a:solidFill>
                  <a:schemeClr val="tx1"/>
                </a:solidFill>
                <a:latin typeface="Qanelas Heavy" panose="00000A00000000000000" pitchFamily="50" charset="-52"/>
              </a:rPr>
              <a:t>ЗАПУСК ПРОЕКТА– АПРЕЛЬ</a:t>
            </a:r>
            <a:r>
              <a:rPr lang="en-US" sz="3200" dirty="0">
                <a:solidFill>
                  <a:schemeClr val="tx1"/>
                </a:solidFill>
                <a:latin typeface="Qanelas Heavy" panose="00000A00000000000000" pitchFamily="50" charset="-52"/>
              </a:rPr>
              <a:t>’</a:t>
            </a:r>
            <a:r>
              <a:rPr lang="ru-RU" sz="3200" dirty="0">
                <a:solidFill>
                  <a:schemeClr val="tx1"/>
                </a:solidFill>
                <a:latin typeface="Qanelas Heavy" panose="00000A00000000000000" pitchFamily="50" charset="-52"/>
              </a:rPr>
              <a:t>17</a:t>
            </a:r>
          </a:p>
          <a:p>
            <a:pPr marL="504000"/>
            <a:r>
              <a:rPr lang="ru-RU" sz="2000" dirty="0">
                <a:solidFill>
                  <a:schemeClr val="tx1"/>
                </a:solidFill>
                <a:latin typeface="Qanelas" panose="00000500000000000000" pitchFamily="50" charset="-52"/>
              </a:rPr>
              <a:t>2000 регистраций (</a:t>
            </a:r>
            <a:r>
              <a:rPr lang="en-US" sz="2000" dirty="0">
                <a:solidFill>
                  <a:schemeClr val="tx1"/>
                </a:solidFill>
                <a:latin typeface="Qanelas" panose="00000500000000000000" pitchFamily="50" charset="-52"/>
              </a:rPr>
              <a:t>Android</a:t>
            </a:r>
            <a:r>
              <a:rPr lang="ru-RU" sz="2000" dirty="0">
                <a:solidFill>
                  <a:schemeClr val="tx1"/>
                </a:solidFill>
                <a:latin typeface="Qanelas" panose="00000500000000000000" pitchFamily="50" charset="-52"/>
              </a:rPr>
              <a:t>)</a:t>
            </a:r>
            <a:r>
              <a:rPr lang="en-US" sz="2000" dirty="0">
                <a:solidFill>
                  <a:schemeClr val="tx1"/>
                </a:solidFill>
                <a:latin typeface="Qanelas" panose="00000500000000000000" pitchFamily="50" charset="-52"/>
              </a:rPr>
              <a:t> </a:t>
            </a:r>
            <a:endParaRPr lang="ru-RU" sz="2000" dirty="0">
              <a:solidFill>
                <a:schemeClr val="tx1"/>
              </a:solidFill>
              <a:latin typeface="Qanelas" panose="00000500000000000000" pitchFamily="50" charset="-52"/>
            </a:endParaRPr>
          </a:p>
          <a:p>
            <a:pPr marL="504000"/>
            <a:r>
              <a:rPr lang="en-US" sz="2000" dirty="0">
                <a:solidFill>
                  <a:schemeClr val="tx1"/>
                </a:solidFill>
                <a:latin typeface="Qanelas" panose="00000500000000000000" pitchFamily="50" charset="-52"/>
              </a:rPr>
              <a:t>iOS </a:t>
            </a:r>
            <a:r>
              <a:rPr lang="ru-RU" sz="2000" dirty="0">
                <a:solidFill>
                  <a:schemeClr val="tx1"/>
                </a:solidFill>
                <a:latin typeface="Qanelas" panose="00000500000000000000" pitchFamily="50" charset="-52"/>
              </a:rPr>
              <a:t>и </a:t>
            </a:r>
            <a:r>
              <a:rPr lang="en-US" sz="2000" dirty="0">
                <a:solidFill>
                  <a:schemeClr val="tx1"/>
                </a:solidFill>
                <a:latin typeface="Qanelas" panose="00000500000000000000" pitchFamily="50" charset="-52"/>
              </a:rPr>
              <a:t>web </a:t>
            </a:r>
            <a:r>
              <a:rPr lang="ru-RU" sz="2000" dirty="0">
                <a:solidFill>
                  <a:schemeClr val="tx1"/>
                </a:solidFill>
                <a:latin typeface="Qanelas" panose="00000500000000000000" pitchFamily="50" charset="-52"/>
              </a:rPr>
              <a:t>в разработке</a:t>
            </a:r>
          </a:p>
        </p:txBody>
      </p:sp>
      <p:pic>
        <p:nvPicPr>
          <p:cNvPr id="21" name="Изображение 17">
            <a:extLst>
              <a:ext uri="{FF2B5EF4-FFF2-40B4-BE49-F238E27FC236}">
                <a16:creationId xmlns:a16="http://schemas.microsoft.com/office/drawing/2014/main" id="{78DCAF62-9656-4A10-8637-22B205C5D18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98468" y="638963"/>
            <a:ext cx="1636511" cy="51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5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AE0A201-BAC6-4EBF-A1CA-7F9A906F5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527" y="15626"/>
            <a:ext cx="5648473" cy="5648473"/>
          </a:xfrm>
          <a:prstGeom prst="rect">
            <a:avLst/>
          </a:prstGeom>
        </p:spPr>
      </p:pic>
      <p:sp>
        <p:nvSpPr>
          <p:cNvPr id="84" name="Заголовок 1">
            <a:extLst>
              <a:ext uri="{FF2B5EF4-FFF2-40B4-BE49-F238E27FC236}">
                <a16:creationId xmlns:a16="http://schemas.microsoft.com/office/drawing/2014/main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6. МОНЕТИЗАЦИЯ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4E34ABF9-D9A7-401C-8551-EA606310145E}"/>
              </a:ext>
            </a:extLst>
          </p:cNvPr>
          <p:cNvGrpSpPr/>
          <p:nvPr/>
        </p:nvGrpSpPr>
        <p:grpSpPr>
          <a:xfrm>
            <a:off x="944228" y="6054908"/>
            <a:ext cx="10490751" cy="479899"/>
            <a:chOff x="1090731" y="6054908"/>
            <a:chExt cx="10490751" cy="479899"/>
          </a:xfrm>
        </p:grpSpPr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id="{81476E69-C287-411C-8CB7-383476D191A4}"/>
                </a:ext>
              </a:extLst>
            </p:cNvPr>
            <p:cNvGrpSpPr/>
            <p:nvPr/>
          </p:nvGrpSpPr>
          <p:grpSpPr>
            <a:xfrm>
              <a:off x="1090731" y="6098059"/>
              <a:ext cx="5670091" cy="381675"/>
              <a:chOff x="140150" y="6013708"/>
              <a:chExt cx="6559417" cy="441538"/>
            </a:xfrm>
          </p:grpSpPr>
          <p:pic>
            <p:nvPicPr>
              <p:cNvPr id="17" name="logo.png" descr="logo.png">
                <a:extLst>
                  <a:ext uri="{FF2B5EF4-FFF2-40B4-BE49-F238E27FC236}">
                    <a16:creationId xmlns:a16="http://schemas.microsoft.com/office/drawing/2014/main" id="{EC9D146F-3564-40F8-9C33-C2A80C4232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tretch>
                <a:fillRect/>
              </a:stretch>
            </p:blipFill>
            <p:spPr>
              <a:xfrm>
                <a:off x="5483279" y="6146346"/>
                <a:ext cx="1216288" cy="2098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8" name="ME-RII-2-RGB.png" descr="ME-RII-2-RGB.png">
                <a:extLst>
                  <a:ext uri="{FF2B5EF4-FFF2-40B4-BE49-F238E27FC236}">
                    <a16:creationId xmlns:a16="http://schemas.microsoft.com/office/drawing/2014/main" id="{2FA1BF3F-87B5-44CA-ACCD-B53A9B0738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rcRect t="1" r="50119" b="8018"/>
              <a:stretch/>
            </p:blipFill>
            <p:spPr>
              <a:xfrm>
                <a:off x="3672799" y="6141626"/>
                <a:ext cx="813131" cy="229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" name="Sputnik_logo.svg.png" descr="Sputnik_logo.svg.png">
                <a:extLst>
                  <a:ext uri="{FF2B5EF4-FFF2-40B4-BE49-F238E27FC236}">
                    <a16:creationId xmlns:a16="http://schemas.microsoft.com/office/drawing/2014/main" id="{E5508354-0B3D-4C39-8C3D-07496CDAC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biLevel thresh="50000"/>
                <a:extLst/>
              </a:blip>
              <a:stretch>
                <a:fillRect/>
              </a:stretch>
            </p:blipFill>
            <p:spPr>
              <a:xfrm>
                <a:off x="140150" y="6013708"/>
                <a:ext cx="508226" cy="44153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" name="Рисунок 19">
                <a:extLst>
                  <a:ext uri="{FF2B5EF4-FFF2-40B4-BE49-F238E27FC236}">
                    <a16:creationId xmlns:a16="http://schemas.microsoft.com/office/drawing/2014/main" id="{1908DC59-F331-4A21-A177-BBC3292EE7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4391" y="6131030"/>
                <a:ext cx="881060" cy="240456"/>
              </a:xfrm>
              <a:prstGeom prst="rect">
                <a:avLst/>
              </a:prstGeom>
            </p:spPr>
          </p:pic>
        </p:grpSp>
        <p:pic>
          <p:nvPicPr>
            <p:cNvPr id="14" name="Picture 2" descr="Картинки по запросу фрии логотип png">
              <a:extLst>
                <a:ext uri="{FF2B5EF4-FFF2-40B4-BE49-F238E27FC236}">
                  <a16:creationId xmlns:a16="http://schemas.microsoft.com/office/drawing/2014/main" id="{A9FBFB2A-369C-4019-A8C0-D903CEE1B6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8808" y="6208634"/>
              <a:ext cx="880499" cy="247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415CC800-80D7-4DA9-A07F-D6D1242485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29" t="19375" r="68603" b="19860"/>
            <a:stretch/>
          </p:blipFill>
          <p:spPr>
            <a:xfrm>
              <a:off x="9349339" y="6054908"/>
              <a:ext cx="595632" cy="467975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D0A6CDC6-E504-4B5B-812B-D0DECEB13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01583" y="6054908"/>
              <a:ext cx="479899" cy="479899"/>
            </a:xfrm>
            <a:prstGeom prst="rect">
              <a:avLst/>
            </a:prstGeom>
          </p:spPr>
        </p:pic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447C73-E042-40CA-A930-557897409B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305" y="717488"/>
            <a:ext cx="3155331" cy="470952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D3B2996-E9BA-4375-B310-6E48FB38E88C}"/>
              </a:ext>
            </a:extLst>
          </p:cNvPr>
          <p:cNvSpPr/>
          <p:nvPr/>
        </p:nvSpPr>
        <p:spPr>
          <a:xfrm>
            <a:off x="683953" y="1959881"/>
            <a:ext cx="4726247" cy="2821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Подписка пользователей</a:t>
            </a:r>
          </a:p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Лицензия для производителей </a:t>
            </a:r>
            <a:r>
              <a:rPr lang="ru-RU" sz="2400" dirty="0" err="1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IoT</a:t>
            </a: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 устройств</a:t>
            </a:r>
          </a:p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Рекламная модель </a:t>
            </a:r>
            <a:r>
              <a:rPr lang="en-US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                </a:t>
            </a: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(реклама от чайника,</a:t>
            </a:r>
            <a:r>
              <a:rPr lang="en-US" sz="24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холодильника и т.д.)</a:t>
            </a:r>
          </a:p>
        </p:txBody>
      </p:sp>
    </p:spTree>
    <p:extLst>
      <p:ext uri="{BB962C8B-B14F-4D97-AF65-F5344CB8AC3E}">
        <p14:creationId xmlns:p14="http://schemas.microsoft.com/office/powerpoint/2010/main" val="343092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1DE36E-2F5A-4C55-86D2-4B0929FCB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289" y="1176183"/>
            <a:ext cx="4314825" cy="4314825"/>
          </a:xfrm>
          <a:prstGeom prst="rect">
            <a:avLst/>
          </a:prstGeom>
        </p:spPr>
      </p:pic>
      <p:sp>
        <p:nvSpPr>
          <p:cNvPr id="84" name="Заголовок 1">
            <a:extLst>
              <a:ext uri="{FF2B5EF4-FFF2-40B4-BE49-F238E27FC236}">
                <a16:creationId xmlns:a16="http://schemas.microsoft.com/office/drawing/2014/main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7</a:t>
            </a: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. КЛЮЧЕВОЙ КОНКУРЕНТ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561DDDBF-1A28-4539-839E-E4DDA2947917}"/>
              </a:ext>
            </a:extLst>
          </p:cNvPr>
          <p:cNvGrpSpPr/>
          <p:nvPr/>
        </p:nvGrpSpPr>
        <p:grpSpPr>
          <a:xfrm>
            <a:off x="944228" y="6054908"/>
            <a:ext cx="10032424" cy="479899"/>
            <a:chOff x="1090731" y="6054908"/>
            <a:chExt cx="10032424" cy="479899"/>
          </a:xfrm>
        </p:grpSpPr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id="{4C6D0DA6-0EC9-4C93-A321-DD7A24525EA9}"/>
                </a:ext>
              </a:extLst>
            </p:cNvPr>
            <p:cNvGrpSpPr/>
            <p:nvPr/>
          </p:nvGrpSpPr>
          <p:grpSpPr>
            <a:xfrm>
              <a:off x="1090731" y="6098059"/>
              <a:ext cx="5391201" cy="381675"/>
              <a:chOff x="140150" y="6013708"/>
              <a:chExt cx="6236785" cy="441538"/>
            </a:xfrm>
          </p:grpSpPr>
          <p:pic>
            <p:nvPicPr>
              <p:cNvPr id="29" name="logo.png" descr="logo.png">
                <a:extLst>
                  <a:ext uri="{FF2B5EF4-FFF2-40B4-BE49-F238E27FC236}">
                    <a16:creationId xmlns:a16="http://schemas.microsoft.com/office/drawing/2014/main" id="{54A43FD1-DA20-4E66-A492-2CC00CCF1E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tretch>
                <a:fillRect/>
              </a:stretch>
            </p:blipFill>
            <p:spPr>
              <a:xfrm>
                <a:off x="5160647" y="6146346"/>
                <a:ext cx="1216288" cy="2098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0" name="ME-RII-2-RGB.png" descr="ME-RII-2-RGB.png">
                <a:extLst>
                  <a:ext uri="{FF2B5EF4-FFF2-40B4-BE49-F238E27FC236}">
                    <a16:creationId xmlns:a16="http://schemas.microsoft.com/office/drawing/2014/main" id="{47FEBC98-2BE2-4889-9735-3E01B649F0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rcRect t="1" r="50119" b="8018"/>
              <a:stretch/>
            </p:blipFill>
            <p:spPr>
              <a:xfrm>
                <a:off x="3462947" y="6141626"/>
                <a:ext cx="813131" cy="229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1" name="Sputnik_logo.svg.png" descr="Sputnik_logo.svg.png">
                <a:extLst>
                  <a:ext uri="{FF2B5EF4-FFF2-40B4-BE49-F238E27FC236}">
                    <a16:creationId xmlns:a16="http://schemas.microsoft.com/office/drawing/2014/main" id="{CE9AC750-7007-46CA-BBE7-246E0A87A2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biLevel thresh="50000"/>
                <a:extLst/>
              </a:blip>
              <a:stretch>
                <a:fillRect/>
              </a:stretch>
            </p:blipFill>
            <p:spPr>
              <a:xfrm>
                <a:off x="140150" y="6013708"/>
                <a:ext cx="508226" cy="44153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2" name="Рисунок 31">
                <a:extLst>
                  <a:ext uri="{FF2B5EF4-FFF2-40B4-BE49-F238E27FC236}">
                    <a16:creationId xmlns:a16="http://schemas.microsoft.com/office/drawing/2014/main" id="{4948B4F7-1121-47AB-85BA-21A064781B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7614" y="6131030"/>
                <a:ext cx="881060" cy="240456"/>
              </a:xfrm>
              <a:prstGeom prst="rect">
                <a:avLst/>
              </a:prstGeom>
            </p:spPr>
          </p:pic>
        </p:grpSp>
        <p:pic>
          <p:nvPicPr>
            <p:cNvPr id="26" name="Picture 2" descr="Картинки по запросу фрии логотип png">
              <a:extLst>
                <a:ext uri="{FF2B5EF4-FFF2-40B4-BE49-F238E27FC236}">
                  <a16:creationId xmlns:a16="http://schemas.microsoft.com/office/drawing/2014/main" id="{C30C65BA-0772-4781-A09C-F93E09C460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0800" y="6208634"/>
              <a:ext cx="880499" cy="247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11F7BB7C-449E-48AD-8737-7C98B89384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29" t="19375" r="68603" b="19860"/>
            <a:stretch/>
          </p:blipFill>
          <p:spPr>
            <a:xfrm>
              <a:off x="9265496" y="6054908"/>
              <a:ext cx="595632" cy="467975"/>
            </a:xfrm>
            <a:prstGeom prst="rect">
              <a:avLst/>
            </a:prstGeom>
          </p:spPr>
        </p:pic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321D8AD0-277F-4A6C-9D07-2CBA428BC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3256" y="6054908"/>
              <a:ext cx="479899" cy="479899"/>
            </a:xfrm>
            <a:prstGeom prst="rect">
              <a:avLst/>
            </a:prstGeom>
          </p:spPr>
        </p:pic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B90A455-E173-463E-B966-045180BB2702}"/>
              </a:ext>
            </a:extLst>
          </p:cNvPr>
          <p:cNvSpPr/>
          <p:nvPr/>
        </p:nvSpPr>
        <p:spPr>
          <a:xfrm>
            <a:off x="715107" y="2013288"/>
            <a:ext cx="549519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Сервис  IFTTT </a:t>
            </a: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iosThinC" charset="0"/>
                <a:cs typeface="HeliosThinC" charset="0"/>
              </a:rPr>
              <a:t>(</a:t>
            </a:r>
            <a:r>
              <a:rPr lang="ru-RU" sz="2400" dirty="0" err="1">
                <a:solidFill>
                  <a:schemeClr val="bg1"/>
                </a:solidFill>
                <a:latin typeface="Qanelas Light" panose="00000400000000000000" pitchFamily="50" charset="-52"/>
                <a:ea typeface="HeliosThinC" charset="0"/>
                <a:cs typeface="HeliosThinC" charset="0"/>
              </a:rPr>
              <a:t>If</a:t>
            </a: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iosThinC" charset="0"/>
                <a:cs typeface="HeliosThinC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latin typeface="Qanelas Light" panose="00000400000000000000" pitchFamily="50" charset="-52"/>
                <a:ea typeface="HeliosThinC" charset="0"/>
                <a:cs typeface="HeliosThinC" charset="0"/>
              </a:rPr>
              <a:t>This</a:t>
            </a: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iosThinC" charset="0"/>
                <a:cs typeface="HeliosThinC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latin typeface="Qanelas Light" panose="00000400000000000000" pitchFamily="50" charset="-52"/>
                <a:ea typeface="HeliosThinC" charset="0"/>
                <a:cs typeface="HeliosThinC" charset="0"/>
              </a:rPr>
              <a:t>Then</a:t>
            </a: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iosThinC" charset="0"/>
                <a:cs typeface="HeliosThinC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latin typeface="Qanelas Light" panose="00000400000000000000" pitchFamily="50" charset="-52"/>
                <a:ea typeface="HeliosThinC" charset="0"/>
                <a:cs typeface="HeliosThinC" charset="0"/>
              </a:rPr>
              <a:t>That</a:t>
            </a: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iosThinC" charset="0"/>
                <a:cs typeface="HeliosThinC" charset="0"/>
              </a:rPr>
              <a:t>)  </a:t>
            </a:r>
          </a:p>
          <a:p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iosThinC" charset="0"/>
              <a:cs typeface="HeliosThinC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Запущен в 2010 году </a:t>
            </a:r>
          </a:p>
          <a:p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Инвестиции </a:t>
            </a:r>
            <a:r>
              <a:rPr lang="en-US" sz="2400" dirty="0">
                <a:solidFill>
                  <a:schemeClr val="bg1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$</a:t>
            </a: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39М — оценка </a:t>
            </a:r>
            <a:r>
              <a:rPr lang="en-US" sz="2400" dirty="0">
                <a:solidFill>
                  <a:schemeClr val="bg1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$</a:t>
            </a: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200М </a:t>
            </a: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iosThinC" charset="0"/>
                <a:cs typeface="HeliosThinC" charset="0"/>
              </a:rPr>
              <a:t>(2014) </a:t>
            </a:r>
            <a:b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</a:b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iosThinC" charset="0"/>
              <a:cs typeface="HeliosThinC" charset="0"/>
            </a:endParaRPr>
          </a:p>
          <a:p>
            <a:r>
              <a:rPr lang="ru-RU" sz="2400" dirty="0">
                <a:solidFill>
                  <a:srgbClr val="33CDFF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Минусы —</a:t>
            </a:r>
            <a:r>
              <a:rPr lang="en-US" sz="2400" dirty="0">
                <a:solidFill>
                  <a:srgbClr val="33CDFF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 </a:t>
            </a:r>
            <a:r>
              <a:rPr lang="ru-RU" sz="2400" dirty="0">
                <a:solidFill>
                  <a:srgbClr val="33CDFF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плохо заточен под </a:t>
            </a:r>
            <a:r>
              <a:rPr lang="ru-RU" sz="2400" dirty="0" err="1">
                <a:solidFill>
                  <a:srgbClr val="33CDFF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IoT</a:t>
            </a:r>
            <a:r>
              <a:rPr lang="ru-RU" sz="2400" dirty="0">
                <a:solidFill>
                  <a:srgbClr val="33CDFF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 </a:t>
            </a:r>
            <a:endParaRPr lang="ru-RU" sz="2400" dirty="0">
              <a:solidFill>
                <a:srgbClr val="33CDFF"/>
              </a:solidFill>
              <a:latin typeface="Qanelas Bold" panose="00000800000000000000" pitchFamily="50" charset="-52"/>
              <a:ea typeface="Helvetica" charset="0"/>
              <a:cs typeface="Helvetica" charset="0"/>
            </a:endParaRPr>
          </a:p>
        </p:txBody>
      </p:sp>
      <p:pic>
        <p:nvPicPr>
          <p:cNvPr id="1026" name="Picture 2" descr="http://www.droid-life.com/wp-content/uploads/2015/06/ifttt-logo.jpg">
            <a:extLst>
              <a:ext uri="{FF2B5EF4-FFF2-40B4-BE49-F238E27FC236}">
                <a16:creationId xmlns:a16="http://schemas.microsoft.com/office/drawing/2014/main" id="{6F990410-0102-4AB9-A5D4-E543CE0E5E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0" t="4714" r="19850" b="8448"/>
          <a:stretch/>
        </p:blipFill>
        <p:spPr bwMode="auto">
          <a:xfrm>
            <a:off x="7357018" y="2013288"/>
            <a:ext cx="2634707" cy="2640616"/>
          </a:xfrm>
          <a:prstGeom prst="roundRect">
            <a:avLst>
              <a:gd name="adj" fmla="val 1848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319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Заголовок 1">
            <a:extLst>
              <a:ext uri="{FF2B5EF4-FFF2-40B4-BE49-F238E27FC236}">
                <a16:creationId xmlns:a16="http://schemas.microsoft.com/office/drawing/2014/main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8</a:t>
            </a: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. ПРЕИМУЩЕСТВА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561DDDBF-1A28-4539-839E-E4DDA2947917}"/>
              </a:ext>
            </a:extLst>
          </p:cNvPr>
          <p:cNvGrpSpPr/>
          <p:nvPr/>
        </p:nvGrpSpPr>
        <p:grpSpPr>
          <a:xfrm>
            <a:off x="944228" y="6054908"/>
            <a:ext cx="10032424" cy="479899"/>
            <a:chOff x="1090731" y="6054908"/>
            <a:chExt cx="10032424" cy="479899"/>
          </a:xfrm>
        </p:grpSpPr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id="{4C6D0DA6-0EC9-4C93-A321-DD7A24525EA9}"/>
                </a:ext>
              </a:extLst>
            </p:cNvPr>
            <p:cNvGrpSpPr/>
            <p:nvPr/>
          </p:nvGrpSpPr>
          <p:grpSpPr>
            <a:xfrm>
              <a:off x="1090731" y="6098059"/>
              <a:ext cx="5391201" cy="381675"/>
              <a:chOff x="140150" y="6013708"/>
              <a:chExt cx="6236785" cy="441538"/>
            </a:xfrm>
          </p:grpSpPr>
          <p:pic>
            <p:nvPicPr>
              <p:cNvPr id="29" name="logo.png" descr="logo.png">
                <a:extLst>
                  <a:ext uri="{FF2B5EF4-FFF2-40B4-BE49-F238E27FC236}">
                    <a16:creationId xmlns:a16="http://schemas.microsoft.com/office/drawing/2014/main" id="{54A43FD1-DA20-4E66-A492-2CC00CCF1E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tretch>
                <a:fillRect/>
              </a:stretch>
            </p:blipFill>
            <p:spPr>
              <a:xfrm>
                <a:off x="5160647" y="6146346"/>
                <a:ext cx="1216288" cy="2098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0" name="ME-RII-2-RGB.png" descr="ME-RII-2-RGB.png">
                <a:extLst>
                  <a:ext uri="{FF2B5EF4-FFF2-40B4-BE49-F238E27FC236}">
                    <a16:creationId xmlns:a16="http://schemas.microsoft.com/office/drawing/2014/main" id="{47FEBC98-2BE2-4889-9735-3E01B649F0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rcRect t="1" r="50119" b="8018"/>
              <a:stretch/>
            </p:blipFill>
            <p:spPr>
              <a:xfrm>
                <a:off x="3462947" y="6141626"/>
                <a:ext cx="813131" cy="229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1" name="Sputnik_logo.svg.png" descr="Sputnik_logo.svg.png">
                <a:extLst>
                  <a:ext uri="{FF2B5EF4-FFF2-40B4-BE49-F238E27FC236}">
                    <a16:creationId xmlns:a16="http://schemas.microsoft.com/office/drawing/2014/main" id="{CE9AC750-7007-46CA-BBE7-246E0A87A2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biLevel thresh="50000"/>
                <a:extLst/>
              </a:blip>
              <a:stretch>
                <a:fillRect/>
              </a:stretch>
            </p:blipFill>
            <p:spPr>
              <a:xfrm>
                <a:off x="140150" y="6013708"/>
                <a:ext cx="508226" cy="44153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2" name="Рисунок 31">
                <a:extLst>
                  <a:ext uri="{FF2B5EF4-FFF2-40B4-BE49-F238E27FC236}">
                    <a16:creationId xmlns:a16="http://schemas.microsoft.com/office/drawing/2014/main" id="{4948B4F7-1121-47AB-85BA-21A064781B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7614" y="6131030"/>
                <a:ext cx="881060" cy="240456"/>
              </a:xfrm>
              <a:prstGeom prst="rect">
                <a:avLst/>
              </a:prstGeom>
            </p:spPr>
          </p:pic>
        </p:grpSp>
        <p:pic>
          <p:nvPicPr>
            <p:cNvPr id="26" name="Picture 2" descr="Картинки по запросу фрии логотип png">
              <a:extLst>
                <a:ext uri="{FF2B5EF4-FFF2-40B4-BE49-F238E27FC236}">
                  <a16:creationId xmlns:a16="http://schemas.microsoft.com/office/drawing/2014/main" id="{C30C65BA-0772-4781-A09C-F93E09C460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0800" y="6208634"/>
              <a:ext cx="880499" cy="247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11F7BB7C-449E-48AD-8737-7C98B89384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29" t="19375" r="68603" b="19860"/>
            <a:stretch/>
          </p:blipFill>
          <p:spPr>
            <a:xfrm>
              <a:off x="9265496" y="6054908"/>
              <a:ext cx="595632" cy="467975"/>
            </a:xfrm>
            <a:prstGeom prst="rect">
              <a:avLst/>
            </a:prstGeom>
          </p:spPr>
        </p:pic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321D8AD0-277F-4A6C-9D07-2CBA428BC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3256" y="6054908"/>
              <a:ext cx="479899" cy="479899"/>
            </a:xfrm>
            <a:prstGeom prst="rect">
              <a:avLst/>
            </a:prstGeom>
          </p:spPr>
        </p:pic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B90A455-E173-463E-B966-045180BB2702}"/>
              </a:ext>
            </a:extLst>
          </p:cNvPr>
          <p:cNvSpPr/>
          <p:nvPr/>
        </p:nvSpPr>
        <p:spPr>
          <a:xfrm>
            <a:off x="4716545" y="2158188"/>
            <a:ext cx="32377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Нет спама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Авторизация для общения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3091816-B2BC-44A7-BDE4-DD7FBC706A86}"/>
              </a:ext>
            </a:extLst>
          </p:cNvPr>
          <p:cNvSpPr/>
          <p:nvPr/>
        </p:nvSpPr>
        <p:spPr>
          <a:xfrm>
            <a:off x="867508" y="2171923"/>
            <a:ext cx="3237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Приватный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Нет телефона или соцсетей для регистрации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5B136DC-74AA-4F65-AC0E-B10CCA13DC58}"/>
              </a:ext>
            </a:extLst>
          </p:cNvPr>
          <p:cNvSpPr/>
          <p:nvPr/>
        </p:nvSpPr>
        <p:spPr>
          <a:xfrm>
            <a:off x="8421770" y="4272947"/>
            <a:ext cx="32377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Push-To-Talk</a:t>
            </a: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vetica" charset="0"/>
              <a:cs typeface="Helvetica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B517F19-9641-414C-8757-BDED8205B6B5}"/>
              </a:ext>
            </a:extLst>
          </p:cNvPr>
          <p:cNvSpPr/>
          <p:nvPr/>
        </p:nvSpPr>
        <p:spPr>
          <a:xfrm>
            <a:off x="867508" y="4284277"/>
            <a:ext cx="3237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Наблюдение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Видео-няня, наблюдение за офисом, домом, </a:t>
            </a:r>
            <a:r>
              <a:rPr lang="en-US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family-</a:t>
            </a:r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локатор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F1A4B36-FAE2-486C-91AF-2A6F76ACA7BA}"/>
              </a:ext>
            </a:extLst>
          </p:cNvPr>
          <p:cNvSpPr/>
          <p:nvPr/>
        </p:nvSpPr>
        <p:spPr>
          <a:xfrm>
            <a:off x="4716545" y="4272947"/>
            <a:ext cx="3237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API</a:t>
            </a: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vetica" charset="0"/>
              <a:cs typeface="Helvetica" charset="0"/>
            </a:endParaRP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Для ботов, управления </a:t>
            </a:r>
            <a:r>
              <a:rPr lang="en-US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IoT, indoor </a:t>
            </a:r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навигация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718419B5-A637-401F-9A44-907F5F3CFA53}"/>
              </a:ext>
            </a:extLst>
          </p:cNvPr>
          <p:cNvSpPr/>
          <p:nvPr/>
        </p:nvSpPr>
        <p:spPr>
          <a:xfrm>
            <a:off x="8420020" y="2158188"/>
            <a:ext cx="3237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Пользователи рядом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Знакомства на расстоянии до 100 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4A3C3F-BA73-4AC1-ADF5-07C6C128585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625" y="3580944"/>
            <a:ext cx="648560" cy="6485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2CD2DAD-FEFF-4F0A-BD05-23B9B525D11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05" y="3605607"/>
            <a:ext cx="604848" cy="60484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ED2DBD8-39F7-42FC-921B-8C35F42B160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512" y="3599993"/>
            <a:ext cx="610462" cy="61046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F9FEAD7-0517-4FD3-B1D5-639899DD922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337" y="1316370"/>
            <a:ext cx="677135" cy="67713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341AA6E-F0EE-4829-B50D-7BDA716CF1B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33005" y="1388657"/>
            <a:ext cx="604848" cy="60484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F90D281-B807-4752-8618-DDA70323375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512" y="1388657"/>
            <a:ext cx="621430" cy="60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2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19852</TotalTime>
  <Words>326</Words>
  <Application>Microsoft Office PowerPoint</Application>
  <PresentationFormat>Широкоэкранный</PresentationFormat>
  <Paragraphs>81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8" baseType="lpstr">
      <vt:lpstr>Calibri Light</vt:lpstr>
      <vt:lpstr>HeliosThinC</vt:lpstr>
      <vt:lpstr>Calibri</vt:lpstr>
      <vt:lpstr>Qanelas SemiBold</vt:lpstr>
      <vt:lpstr>Yu Gothic UI Semibold</vt:lpstr>
      <vt:lpstr>Qanelas Light Italic</vt:lpstr>
      <vt:lpstr>Qanelas Medium</vt:lpstr>
      <vt:lpstr>Helvetica Light</vt:lpstr>
      <vt:lpstr>Helvetica</vt:lpstr>
      <vt:lpstr>Qanelas Bold</vt:lpstr>
      <vt:lpstr>Arial</vt:lpstr>
      <vt:lpstr>Qanelas Light</vt:lpstr>
      <vt:lpstr>Qanelas ExtraBold</vt:lpstr>
      <vt:lpstr>Qanelas</vt:lpstr>
      <vt:lpstr>Qanelas Heavy</vt:lpstr>
      <vt:lpstr>Тема Office</vt:lpstr>
      <vt:lpstr>Презентация PowerPoint</vt:lpstr>
      <vt:lpstr>Презентация PowerPoint</vt:lpstr>
      <vt:lpstr>2. ПРОБЛЕМЫ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Sanzharevski</dc:creator>
  <cp:lastModifiedBy>octoberon@yandex.ru</cp:lastModifiedBy>
  <cp:revision>1034</cp:revision>
  <dcterms:created xsi:type="dcterms:W3CDTF">2016-05-16T09:44:36Z</dcterms:created>
  <dcterms:modified xsi:type="dcterms:W3CDTF">2017-08-16T10:12:27Z</dcterms:modified>
</cp:coreProperties>
</file>